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webp" ContentType="image/webp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38912" y="6473952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SkillGrow India • Learn • Skill • Grow • Work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9372600" y="6473952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skillgrowindia.com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webp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3D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0" y="0"/>
            <a:ext cx="4754880" cy="4754880"/>
          </a:xfrm>
          <a:prstGeom prst="ellipse">
            <a:avLst/>
          </a:prstGeom>
          <a:solidFill>
            <a:srgbClr val="1B5C8F">
              <a:alpha val="90000"/>
            </a:srgbClr>
          </a:solidFill>
          <a:ln w="12700">
            <a:solidFill>
              <a:srgbClr val="1B5C8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46920" y="4526280"/>
            <a:ext cx="2103120" cy="2103120"/>
          </a:xfrm>
          <a:prstGeom prst="ellipse">
            <a:avLst/>
          </a:prstGeom>
          <a:solidFill>
            <a:srgbClr val="F97316">
              <a:alpha val="94000"/>
            </a:srgbClr>
          </a:solidFill>
          <a:ln w="12700">
            <a:solidFill>
              <a:srgbClr val="F97316">
                <a:alpha val="0"/>
              </a:srgbClr>
            </a:solidFill>
            <a:prstDash val="solid"/>
          </a:ln>
        </p:spPr>
      </p:sp>
      <p:pic>
        <p:nvPicPr>
          <p:cNvPr id="4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1478" y="502920"/>
            <a:ext cx="2174100" cy="8686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94360" y="187452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5B43C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PARTNERSHIP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94360" y="2194560"/>
            <a:ext cx="76809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SkillGrow India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612648" y="2926080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D7E9F7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 • Employment • Education • Competitions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12648" y="3538728"/>
            <a:ext cx="7772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Aap space dijiye • Trainer hum denge • Trainer ka payment hum karenge • Center ko program-wise benefit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21792" y="4645152"/>
            <a:ext cx="1755648" cy="1024128"/>
          </a:xfrm>
          <a:prstGeom prst="roundRect">
            <a:avLst>
              <a:gd name="adj" fmla="val 16071"/>
            </a:avLst>
          </a:prstGeom>
          <a:solidFill>
            <a:srgbClr val="0F3D6E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21792" y="4645152"/>
            <a:ext cx="64008" cy="1024128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86384" y="4754880"/>
            <a:ext cx="149961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10+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786384" y="5221224"/>
            <a:ext cx="14996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 &amp; employment programs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2542032" y="4645152"/>
            <a:ext cx="1755648" cy="1024128"/>
          </a:xfrm>
          <a:prstGeom prst="roundRect">
            <a:avLst>
              <a:gd name="adj" fmla="val 16071"/>
            </a:avLst>
          </a:prstGeom>
          <a:solidFill>
            <a:srgbClr val="0F3D6E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542032" y="4645152"/>
            <a:ext cx="64008" cy="1024128"/>
          </a:xfrm>
          <a:prstGeom prst="rect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706624" y="4754880"/>
            <a:ext cx="149961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50</a:t>
            </a:r>
            <a:endParaRPr lang="en-US" sz="2100" dirty="0"/>
          </a:p>
        </p:txBody>
      </p:sp>
      <p:sp>
        <p:nvSpPr>
          <p:cNvPr id="16" name="Text 13"/>
          <p:cNvSpPr/>
          <p:nvPr/>
        </p:nvSpPr>
        <p:spPr>
          <a:xfrm>
            <a:off x="2706624" y="5221224"/>
            <a:ext cx="14996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Typical batch reference*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4462272" y="4645152"/>
            <a:ext cx="1755648" cy="1024128"/>
          </a:xfrm>
          <a:prstGeom prst="roundRect">
            <a:avLst>
              <a:gd name="adj" fmla="val 16071"/>
            </a:avLst>
          </a:prstGeom>
          <a:solidFill>
            <a:srgbClr val="0F3D6E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462272" y="4645152"/>
            <a:ext cx="64008" cy="1024128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626864" y="4754880"/>
            <a:ext cx="149961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4B8A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100%</a:t>
            </a:r>
            <a:endParaRPr lang="en-US" sz="2100" dirty="0"/>
          </a:p>
        </p:txBody>
      </p:sp>
      <p:sp>
        <p:nvSpPr>
          <p:cNvPr id="20" name="Text 17"/>
          <p:cNvSpPr/>
          <p:nvPr/>
        </p:nvSpPr>
        <p:spPr>
          <a:xfrm>
            <a:off x="4626864" y="5221224"/>
            <a:ext cx="14996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Job support focus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640080" y="5833872"/>
            <a:ext cx="3840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BFD5E7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*Batch size program ke hisaab se vary karega.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8366760" y="57607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Learn • Skill • Grow • Work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2834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F9731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01 • BIG PICTURE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5303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Ek Center • Multiple Opportunities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Aapki existing infrastructure ko skill + employment ecosystem mein convert karne ka model.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94360" y="1691640"/>
            <a:ext cx="2176272" cy="98755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1691640"/>
            <a:ext cx="64008" cy="987552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58952" y="1801368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10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758952" y="2267712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Core partnership projects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926080" y="1691640"/>
            <a:ext cx="2176272" cy="98755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926080" y="1691640"/>
            <a:ext cx="64008" cy="987552"/>
          </a:xfrm>
          <a:prstGeom prst="rect">
            <a:avLst/>
          </a:prstGeom>
          <a:solidFill>
            <a:srgbClr val="22C55E"/>
          </a:solidFill>
          <a:ln w="12700">
            <a:solidFill>
              <a:srgbClr val="22C55E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090672" y="1801368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3090672" y="2267712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Trainer payment burden for center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257800" y="1691640"/>
            <a:ext cx="2176272" cy="98755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257800" y="1691640"/>
            <a:ext cx="64008" cy="987552"/>
          </a:xfrm>
          <a:prstGeom prst="rect">
            <a:avLst/>
          </a:prstGeom>
          <a:solidFill>
            <a:srgbClr val="155D8E"/>
          </a:solidFill>
          <a:ln w="12700">
            <a:solidFill>
              <a:srgbClr val="155D8E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422392" y="1801368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55D8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45–60</a:t>
            </a:r>
            <a:endParaRPr lang="en-US" sz="2100" dirty="0"/>
          </a:p>
        </p:txBody>
      </p:sp>
      <p:sp>
        <p:nvSpPr>
          <p:cNvPr id="17" name="Text 14"/>
          <p:cNvSpPr/>
          <p:nvPr/>
        </p:nvSpPr>
        <p:spPr>
          <a:xfrm>
            <a:off x="5422392" y="2267712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Days payout window*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7589520" y="1691640"/>
            <a:ext cx="2176272" cy="98755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589520" y="1691640"/>
            <a:ext cx="64008" cy="987552"/>
          </a:xfrm>
          <a:prstGeom prst="rect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754112" y="1801368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4B8A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100%</a:t>
            </a:r>
            <a:endParaRPr lang="en-US" sz="2100" dirty="0"/>
          </a:p>
        </p:txBody>
      </p:sp>
      <p:sp>
        <p:nvSpPr>
          <p:cNvPr id="21" name="Text 18"/>
          <p:cNvSpPr/>
          <p:nvPr/>
        </p:nvSpPr>
        <p:spPr>
          <a:xfrm>
            <a:off x="7754112" y="2267712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Job support positioning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603504" y="2971800"/>
            <a:ext cx="5577840" cy="260604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59536" y="3218688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PARTNERSHIP KA CORE IDEA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877824" y="3657600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877824" y="3657600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225296" y="3648456"/>
            <a:ext cx="4498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apni training space provide karta hai.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877824" y="414223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77824" y="414223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1225296" y="4133088"/>
            <a:ext cx="4498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SkillGrow India trainer arrangement aur trainer payment coordinate karta hai.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877824" y="462686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77824" y="462686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1225296" y="4617720"/>
            <a:ext cx="4498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Project-wise mobilization, training aur outcome process structured hota hai.</a:t>
            </a:r>
            <a:endParaRPr lang="en-US" sz="1100" dirty="0"/>
          </a:p>
        </p:txBody>
      </p:sp>
      <p:sp>
        <p:nvSpPr>
          <p:cNvPr id="33" name="Shape 30"/>
          <p:cNvSpPr/>
          <p:nvPr/>
        </p:nvSpPr>
        <p:spPr>
          <a:xfrm>
            <a:off x="877824" y="5111496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877824" y="5111496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5" name="Text 32"/>
          <p:cNvSpPr/>
          <p:nvPr/>
        </p:nvSpPr>
        <p:spPr>
          <a:xfrm>
            <a:off x="1225296" y="5102352"/>
            <a:ext cx="4498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ko applicable project terms ke hisaab se benefit/payout milta hai.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6419088" y="2971800"/>
            <a:ext cx="5120640" cy="2606040"/>
          </a:xfrm>
          <a:prstGeom prst="roundRect">
            <a:avLst>
              <a:gd name="adj" fmla="val NaN"/>
            </a:avLst>
          </a:prstGeom>
          <a:solidFill>
            <a:srgbClr val="0F3D6E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720840" y="321868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5B43C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OWNER KE LIYE</a:t>
            </a:r>
            <a:endParaRPr lang="en-US" sz="900" dirty="0"/>
          </a:p>
        </p:txBody>
      </p:sp>
      <p:sp>
        <p:nvSpPr>
          <p:cNvPr id="38" name="Text 35"/>
          <p:cNvSpPr/>
          <p:nvPr/>
        </p:nvSpPr>
        <p:spPr>
          <a:xfrm>
            <a:off x="6711696" y="3675888"/>
            <a:ext cx="43159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"Mujhe khud har batch train nahi karna — mujhe apna center active rakhna hai."</a:t>
            </a:r>
            <a:endParaRPr lang="en-US" sz="2000" dirty="0"/>
          </a:p>
        </p:txBody>
      </p:sp>
      <p:sp>
        <p:nvSpPr>
          <p:cNvPr id="39" name="Text 36"/>
          <p:cNvSpPr/>
          <p:nvPr/>
        </p:nvSpPr>
        <p:spPr>
          <a:xfrm>
            <a:off x="6720840" y="4617720"/>
            <a:ext cx="4206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D7E9F7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Isi thinking ke around partnership model designed hai.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2834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F9731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02 • WHY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5303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Aapka center sirf classroom nahi — ek local opportunity hub ban sakta hai.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Partnership mein center infrastructure + community reach ka use hota hai.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621792" y="1783080"/>
            <a:ext cx="2542032" cy="2057400"/>
          </a:xfrm>
          <a:prstGeom prst="roundRect">
            <a:avLst>
              <a:gd name="adj" fmla="val 8000"/>
            </a:avLst>
          </a:prstGeom>
          <a:solidFill>
            <a:srgbClr val="EAF4FB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86384" y="1993392"/>
            <a:ext cx="411480" cy="4114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86384" y="199339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335024" y="1965960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SPACE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04672" y="2487168"/>
            <a:ext cx="2057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Aap apne center ki training space dijiye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04672" y="3273552"/>
            <a:ext cx="20848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Operational coordination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3429000" y="1783080"/>
            <a:ext cx="2542032" cy="2057400"/>
          </a:xfrm>
          <a:prstGeom prst="roundRect">
            <a:avLst>
              <a:gd name="adj" fmla="val 8000"/>
            </a:avLst>
          </a:prstGeom>
          <a:solidFill>
            <a:srgbClr val="FFF2E8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593592" y="1993392"/>
            <a:ext cx="411480" cy="4114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593592" y="199339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142232" y="1965960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TRAINER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3611880" y="2487168"/>
            <a:ext cx="2057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Trainer SkillGrow India provide karega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611880" y="3273552"/>
            <a:ext cx="20848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Operational coordination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6236208" y="1783080"/>
            <a:ext cx="2542032" cy="2057400"/>
          </a:xfrm>
          <a:prstGeom prst="roundRect">
            <a:avLst>
              <a:gd name="adj" fmla="val 8000"/>
            </a:avLst>
          </a:prstGeom>
          <a:solidFill>
            <a:srgbClr val="EAF9F0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00800" y="1993392"/>
            <a:ext cx="411480" cy="4114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0800" y="199339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6949440" y="1965960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PAYMENT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6419088" y="2487168"/>
            <a:ext cx="2057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Trainer ka payment SkillGrow India ki taraf se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6419088" y="3273552"/>
            <a:ext cx="20848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Operational coordination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9043416" y="1783080"/>
            <a:ext cx="2542032" cy="2057400"/>
          </a:xfrm>
          <a:prstGeom prst="roundRect">
            <a:avLst>
              <a:gd name="adj" fmla="val 8000"/>
            </a:avLst>
          </a:prstGeom>
          <a:solidFill>
            <a:srgbClr val="E7FBF8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9208008" y="1993392"/>
            <a:ext cx="411480" cy="4114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9208008" y="199339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B8A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4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9756648" y="1965960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4B8A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PAYOUT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9226296" y="2487168"/>
            <a:ext cx="2057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Project terms ke according center benefit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9226296" y="3273552"/>
            <a:ext cx="20848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Operational coordination</a:t>
            </a:r>
            <a:endParaRPr lang="en-US" sz="900" dirty="0"/>
          </a:p>
        </p:txBody>
      </p:sp>
      <p:sp>
        <p:nvSpPr>
          <p:cNvPr id="30" name="Shape 27"/>
          <p:cNvSpPr/>
          <p:nvPr/>
        </p:nvSpPr>
        <p:spPr>
          <a:xfrm>
            <a:off x="640080" y="4206240"/>
            <a:ext cx="10899648" cy="1051560"/>
          </a:xfrm>
          <a:prstGeom prst="roundRect">
            <a:avLst>
              <a:gd name="adj" fmla="val 15652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77824" y="446227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D72638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IMPORTANT</a:t>
            </a:r>
            <a:endParaRPr lang="en-US" sz="800" dirty="0"/>
          </a:p>
        </p:txBody>
      </p:sp>
      <p:sp>
        <p:nvSpPr>
          <p:cNvPr id="32" name="Text 29"/>
          <p:cNvSpPr/>
          <p:nvPr/>
        </p:nvSpPr>
        <p:spPr>
          <a:xfrm>
            <a:off x="1847088" y="4370832"/>
            <a:ext cx="91074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Aapko khud training conduct karne ya trainer ko directly pay karne ki requirement partnership brief mein nahi rakhi gayi hai.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2834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F9731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03 • OPERATING MODEL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5303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se candidate tak — ek simple workflow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Mobilization se outcome tak har stage ka clear owner rakhiye.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475488" y="1920240"/>
            <a:ext cx="548640" cy="548640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75488" y="1920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356616" y="2578608"/>
            <a:ext cx="1325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Space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1554480" y="2048256"/>
            <a:ext cx="384048" cy="27432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2121408" y="2286000"/>
            <a:ext cx="548640" cy="548640"/>
          </a:xfrm>
          <a:prstGeom prst="ellipse">
            <a:avLst/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121408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2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2002536" y="2944368"/>
            <a:ext cx="1325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Mobilization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3200400" y="2414016"/>
            <a:ext cx="384048" cy="27432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767328" y="1920240"/>
            <a:ext cx="548640" cy="548640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767328" y="1920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3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3648456" y="2578608"/>
            <a:ext cx="1325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Registration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4846320" y="2048256"/>
            <a:ext cx="384048" cy="27432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413248" y="2286000"/>
            <a:ext cx="548640" cy="548640"/>
          </a:xfrm>
          <a:prstGeom prst="ellipse">
            <a:avLst/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413248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4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5294376" y="2944368"/>
            <a:ext cx="1325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Training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6492240" y="2414016"/>
            <a:ext cx="384048" cy="27432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7059168" y="1920240"/>
            <a:ext cx="548640" cy="548640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059168" y="1920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5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6940296" y="2578608"/>
            <a:ext cx="1325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Assessment / Certification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8138160" y="2048256"/>
            <a:ext cx="384048" cy="27432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8705088" y="2286000"/>
            <a:ext cx="548640" cy="548640"/>
          </a:xfrm>
          <a:prstGeom prst="ellipse">
            <a:avLst/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705088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6</a:t>
            </a:r>
            <a:endParaRPr lang="en-US" sz="1700" dirty="0"/>
          </a:p>
        </p:txBody>
      </p:sp>
      <p:sp>
        <p:nvSpPr>
          <p:cNvPr id="28" name="Text 25"/>
          <p:cNvSpPr/>
          <p:nvPr/>
        </p:nvSpPr>
        <p:spPr>
          <a:xfrm>
            <a:off x="8586216" y="2944368"/>
            <a:ext cx="1325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Placement / Job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9784080" y="2414016"/>
            <a:ext cx="384048" cy="27432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10351008" y="1920240"/>
            <a:ext cx="548640" cy="548640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0351008" y="1920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7</a:t>
            </a:r>
            <a:endParaRPr lang="en-US" sz="1700" dirty="0"/>
          </a:p>
        </p:txBody>
      </p:sp>
      <p:sp>
        <p:nvSpPr>
          <p:cNvPr id="32" name="Text 29"/>
          <p:cNvSpPr/>
          <p:nvPr/>
        </p:nvSpPr>
        <p:spPr>
          <a:xfrm>
            <a:off x="10232136" y="2578608"/>
            <a:ext cx="1325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Reporting &amp; Payout</a:t>
            </a:r>
            <a:endParaRPr lang="en-US" sz="1000" dirty="0"/>
          </a:p>
        </p:txBody>
      </p:sp>
      <p:sp>
        <p:nvSpPr>
          <p:cNvPr id="33" name="Shape 30"/>
          <p:cNvSpPr/>
          <p:nvPr/>
        </p:nvSpPr>
        <p:spPr>
          <a:xfrm>
            <a:off x="621792" y="3977640"/>
            <a:ext cx="10899648" cy="1481328"/>
          </a:xfrm>
          <a:prstGeom prst="roundRect">
            <a:avLst>
              <a:gd name="adj" fmla="val NaN"/>
            </a:avLst>
          </a:prstGeom>
          <a:solidFill>
            <a:srgbClr val="0F3D6E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877824" y="4242816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5B43C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LOGIC</a:t>
            </a:r>
            <a:endParaRPr lang="en-US" sz="900" dirty="0"/>
          </a:p>
        </p:txBody>
      </p:sp>
      <p:sp>
        <p:nvSpPr>
          <p:cNvPr id="35" name="Text 32"/>
          <p:cNvSpPr/>
          <p:nvPr/>
        </p:nvSpPr>
        <p:spPr>
          <a:xfrm>
            <a:off x="877824" y="4572000"/>
            <a:ext cx="9930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Space + mobilization support → batch formation → project delivery → verified outcome → applicable center benefit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2834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F9731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04 • PORTFOLIO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5303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10 Core Skill &amp; Employment Projects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Women-focused, job-linked, RPL, AI, digital, hospitality aur skill-development opportunities.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02920" y="1645920"/>
            <a:ext cx="11137392" cy="4343400"/>
          </a:xfrm>
          <a:prstGeom prst="roundRect">
            <a:avLst>
              <a:gd name="adj" fmla="val 3789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8368" y="1856232"/>
            <a:ext cx="38404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#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1243584" y="1856232"/>
            <a:ext cx="25603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PROGRAM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3913632" y="1856232"/>
            <a:ext cx="2834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ELIGIBILITY / BATCH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6903720" y="1856232"/>
            <a:ext cx="13716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DURATION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549640" y="1856232"/>
            <a:ext cx="19202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VALUE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621792" y="2121408"/>
            <a:ext cx="10808208" cy="310896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8368" y="217627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01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1243584" y="2176272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Mahindra Kabil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3913632" y="2176272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Women 18–34</a:t>
            </a: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6903720" y="2176272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80 Hours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8549640" y="2176272"/>
            <a:ext cx="2331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Soft Skills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658368" y="2532888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02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243584" y="253288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Silai Machine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3913632" y="2532888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Male + Female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6903720" y="2532888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5 Days</a:t>
            </a:r>
            <a:endParaRPr lang="en-US" sz="850" dirty="0"/>
          </a:p>
        </p:txBody>
      </p:sp>
      <p:sp>
        <p:nvSpPr>
          <p:cNvPr id="22" name="Text 19"/>
          <p:cNvSpPr/>
          <p:nvPr/>
        </p:nvSpPr>
        <p:spPr>
          <a:xfrm>
            <a:off x="8549640" y="2532888"/>
            <a:ext cx="2331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70% Subsidy</a:t>
            </a:r>
            <a:endParaRPr lang="en-US" sz="900" dirty="0"/>
          </a:p>
        </p:txBody>
      </p:sp>
      <p:sp>
        <p:nvSpPr>
          <p:cNvPr id="23" name="Shape 20"/>
          <p:cNvSpPr/>
          <p:nvPr/>
        </p:nvSpPr>
        <p:spPr>
          <a:xfrm>
            <a:off x="621792" y="2834640"/>
            <a:ext cx="10808208" cy="310896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58368" y="2889504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03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1243584" y="2889504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Food Handling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3913632" y="2889504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18–35</a:t>
            </a:r>
            <a:endParaRPr lang="en-US" sz="850" dirty="0"/>
          </a:p>
        </p:txBody>
      </p:sp>
      <p:sp>
        <p:nvSpPr>
          <p:cNvPr id="27" name="Text 24"/>
          <p:cNvSpPr/>
          <p:nvPr/>
        </p:nvSpPr>
        <p:spPr>
          <a:xfrm>
            <a:off x="6903720" y="2889504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—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8549640" y="2889504"/>
            <a:ext cx="2331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Job opportunity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658368" y="3246120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04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1243584" y="324612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GEET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3913632" y="324612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As confirmed</a:t>
            </a:r>
            <a:endParaRPr lang="en-US" sz="850" dirty="0"/>
          </a:p>
        </p:txBody>
      </p:sp>
      <p:sp>
        <p:nvSpPr>
          <p:cNvPr id="32" name="Text 29"/>
          <p:cNvSpPr/>
          <p:nvPr/>
        </p:nvSpPr>
        <p:spPr>
          <a:xfrm>
            <a:off x="6903720" y="3246120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—</a:t>
            </a:r>
            <a:endParaRPr lang="en-US" sz="850" dirty="0"/>
          </a:p>
        </p:txBody>
      </p:sp>
      <p:sp>
        <p:nvSpPr>
          <p:cNvPr id="33" name="Text 30"/>
          <p:cNvSpPr/>
          <p:nvPr/>
        </p:nvSpPr>
        <p:spPr>
          <a:xfrm>
            <a:off x="8549640" y="3246120"/>
            <a:ext cx="2331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Employability</a:t>
            </a:r>
            <a:endParaRPr lang="en-US" sz="900" dirty="0"/>
          </a:p>
        </p:txBody>
      </p:sp>
      <p:sp>
        <p:nvSpPr>
          <p:cNvPr id="34" name="Shape 31"/>
          <p:cNvSpPr/>
          <p:nvPr/>
        </p:nvSpPr>
        <p:spPr>
          <a:xfrm>
            <a:off x="621792" y="3547872"/>
            <a:ext cx="10808208" cy="310896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58368" y="3602736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05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1243584" y="3602736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RPL</a:t>
            </a:r>
            <a:endParaRPr lang="en-US" sz="900" dirty="0"/>
          </a:p>
        </p:txBody>
      </p:sp>
      <p:sp>
        <p:nvSpPr>
          <p:cNvPr id="37" name="Text 34"/>
          <p:cNvSpPr/>
          <p:nvPr/>
        </p:nvSpPr>
        <p:spPr>
          <a:xfrm>
            <a:off x="3913632" y="3602736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18–45 • 50/batch</a:t>
            </a:r>
            <a:endParaRPr lang="en-US" sz="850" dirty="0"/>
          </a:p>
        </p:txBody>
      </p:sp>
      <p:sp>
        <p:nvSpPr>
          <p:cNvPr id="38" name="Text 35"/>
          <p:cNvSpPr/>
          <p:nvPr/>
        </p:nvSpPr>
        <p:spPr>
          <a:xfrm>
            <a:off x="6903720" y="3602736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4 Days</a:t>
            </a:r>
            <a:endParaRPr lang="en-US" sz="850" dirty="0"/>
          </a:p>
        </p:txBody>
      </p:sp>
      <p:sp>
        <p:nvSpPr>
          <p:cNvPr id="39" name="Text 36"/>
          <p:cNvSpPr/>
          <p:nvPr/>
        </p:nvSpPr>
        <p:spPr>
          <a:xfrm>
            <a:off x="8549640" y="3602736"/>
            <a:ext cx="2331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₹5k–₹10k/batch</a:t>
            </a:r>
            <a:endParaRPr lang="en-US" sz="900" dirty="0"/>
          </a:p>
        </p:txBody>
      </p:sp>
      <p:sp>
        <p:nvSpPr>
          <p:cNvPr id="40" name="Text 37"/>
          <p:cNvSpPr/>
          <p:nvPr/>
        </p:nvSpPr>
        <p:spPr>
          <a:xfrm>
            <a:off x="658368" y="3959352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06</a:t>
            </a:r>
            <a:endParaRPr lang="en-US" sz="900" dirty="0"/>
          </a:p>
        </p:txBody>
      </p:sp>
      <p:sp>
        <p:nvSpPr>
          <p:cNvPr id="41" name="Text 38"/>
          <p:cNvSpPr/>
          <p:nvPr/>
        </p:nvSpPr>
        <p:spPr>
          <a:xfrm>
            <a:off x="1243584" y="3959352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UNICEF</a:t>
            </a:r>
            <a:endParaRPr lang="en-US" sz="900" dirty="0"/>
          </a:p>
        </p:txBody>
      </p:sp>
      <p:sp>
        <p:nvSpPr>
          <p:cNvPr id="42" name="Text 39"/>
          <p:cNvSpPr/>
          <p:nvPr/>
        </p:nvSpPr>
        <p:spPr>
          <a:xfrm>
            <a:off x="3913632" y="3959352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Male + Female</a:t>
            </a:r>
            <a:endParaRPr lang="en-US" sz="850" dirty="0"/>
          </a:p>
        </p:txBody>
      </p:sp>
      <p:sp>
        <p:nvSpPr>
          <p:cNvPr id="43" name="Text 40"/>
          <p:cNvSpPr/>
          <p:nvPr/>
        </p:nvSpPr>
        <p:spPr>
          <a:xfrm>
            <a:off x="6903720" y="3959352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3 Hours</a:t>
            </a:r>
            <a:endParaRPr lang="en-US" sz="850" dirty="0"/>
          </a:p>
        </p:txBody>
      </p:sp>
      <p:sp>
        <p:nvSpPr>
          <p:cNvPr id="44" name="Text 41"/>
          <p:cNvSpPr/>
          <p:nvPr/>
        </p:nvSpPr>
        <p:spPr>
          <a:xfrm>
            <a:off x="8549640" y="3959352"/>
            <a:ext cx="2331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Video + Certificate</a:t>
            </a:r>
            <a:endParaRPr lang="en-US" sz="900" dirty="0"/>
          </a:p>
        </p:txBody>
      </p:sp>
      <p:sp>
        <p:nvSpPr>
          <p:cNvPr id="45" name="Shape 42"/>
          <p:cNvSpPr/>
          <p:nvPr/>
        </p:nvSpPr>
        <p:spPr>
          <a:xfrm>
            <a:off x="621792" y="4261104"/>
            <a:ext cx="10808208" cy="310896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658368" y="4315968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07</a:t>
            </a:r>
            <a:endParaRPr lang="en-US" sz="900" dirty="0"/>
          </a:p>
        </p:txBody>
      </p:sp>
      <p:sp>
        <p:nvSpPr>
          <p:cNvPr id="47" name="Text 44"/>
          <p:cNvSpPr/>
          <p:nvPr/>
        </p:nvSpPr>
        <p:spPr>
          <a:xfrm>
            <a:off x="1243584" y="4315968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Free Padhayi Saath Mein Kamayi</a:t>
            </a:r>
            <a:endParaRPr lang="en-US" sz="900" dirty="0"/>
          </a:p>
        </p:txBody>
      </p:sp>
      <p:sp>
        <p:nvSpPr>
          <p:cNvPr id="48" name="Text 45"/>
          <p:cNvSpPr/>
          <p:nvPr/>
        </p:nvSpPr>
        <p:spPr>
          <a:xfrm>
            <a:off x="3913632" y="4315968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Male + Female</a:t>
            </a:r>
            <a:endParaRPr lang="en-US" sz="850" dirty="0"/>
          </a:p>
        </p:txBody>
      </p:sp>
      <p:sp>
        <p:nvSpPr>
          <p:cNvPr id="49" name="Text 46"/>
          <p:cNvSpPr/>
          <p:nvPr/>
        </p:nvSpPr>
        <p:spPr>
          <a:xfrm>
            <a:off x="6903720" y="4315968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—</a:t>
            </a:r>
            <a:endParaRPr lang="en-US" sz="850" dirty="0"/>
          </a:p>
        </p:txBody>
      </p:sp>
      <p:sp>
        <p:nvSpPr>
          <p:cNvPr id="50" name="Text 47"/>
          <p:cNvSpPr/>
          <p:nvPr/>
        </p:nvSpPr>
        <p:spPr>
          <a:xfrm>
            <a:off x="8549640" y="4315968"/>
            <a:ext cx="2331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₹16k salary*</a:t>
            </a:r>
            <a:endParaRPr lang="en-US" sz="900" dirty="0"/>
          </a:p>
        </p:txBody>
      </p:sp>
      <p:sp>
        <p:nvSpPr>
          <p:cNvPr id="51" name="Text 48"/>
          <p:cNvSpPr/>
          <p:nvPr/>
        </p:nvSpPr>
        <p:spPr>
          <a:xfrm>
            <a:off x="658368" y="4672584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08</a:t>
            </a:r>
            <a:endParaRPr lang="en-US" sz="900" dirty="0"/>
          </a:p>
        </p:txBody>
      </p:sp>
      <p:sp>
        <p:nvSpPr>
          <p:cNvPr id="52" name="Text 49"/>
          <p:cNvSpPr/>
          <p:nvPr/>
        </p:nvSpPr>
        <p:spPr>
          <a:xfrm>
            <a:off x="1243584" y="4672584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AI Video</a:t>
            </a:r>
            <a:endParaRPr lang="en-US" sz="900" dirty="0"/>
          </a:p>
        </p:txBody>
      </p:sp>
      <p:sp>
        <p:nvSpPr>
          <p:cNvPr id="53" name="Text 50"/>
          <p:cNvSpPr/>
          <p:nvPr/>
        </p:nvSpPr>
        <p:spPr>
          <a:xfrm>
            <a:off x="3913632" y="4672584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No age/qualification</a:t>
            </a:r>
            <a:endParaRPr lang="en-US" sz="850" dirty="0"/>
          </a:p>
        </p:txBody>
      </p:sp>
      <p:sp>
        <p:nvSpPr>
          <p:cNvPr id="54" name="Text 51"/>
          <p:cNvSpPr/>
          <p:nvPr/>
        </p:nvSpPr>
        <p:spPr>
          <a:xfrm>
            <a:off x="6903720" y="4672584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Monthly</a:t>
            </a:r>
            <a:endParaRPr lang="en-US" sz="850" dirty="0"/>
          </a:p>
        </p:txBody>
      </p:sp>
      <p:sp>
        <p:nvSpPr>
          <p:cNvPr id="55" name="Text 52"/>
          <p:cNvSpPr/>
          <p:nvPr/>
        </p:nvSpPr>
        <p:spPr>
          <a:xfrm>
            <a:off x="8549640" y="4672584"/>
            <a:ext cx="2331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₹10k–₹15k/batch</a:t>
            </a:r>
            <a:endParaRPr lang="en-US" sz="900" dirty="0"/>
          </a:p>
        </p:txBody>
      </p:sp>
      <p:sp>
        <p:nvSpPr>
          <p:cNvPr id="56" name="Shape 53"/>
          <p:cNvSpPr/>
          <p:nvPr/>
        </p:nvSpPr>
        <p:spPr>
          <a:xfrm>
            <a:off x="621792" y="4974336"/>
            <a:ext cx="10808208" cy="310896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658368" y="5029200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09</a:t>
            </a:r>
            <a:endParaRPr lang="en-US" sz="900" dirty="0"/>
          </a:p>
        </p:txBody>
      </p:sp>
      <p:sp>
        <p:nvSpPr>
          <p:cNvPr id="58" name="Text 55"/>
          <p:cNvSpPr/>
          <p:nvPr/>
        </p:nvSpPr>
        <p:spPr>
          <a:xfrm>
            <a:off x="1243584" y="502920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Hotel Management</a:t>
            </a:r>
            <a:endParaRPr lang="en-US" sz="900" dirty="0"/>
          </a:p>
        </p:txBody>
      </p:sp>
      <p:sp>
        <p:nvSpPr>
          <p:cNvPr id="59" name="Text 56"/>
          <p:cNvSpPr/>
          <p:nvPr/>
        </p:nvSpPr>
        <p:spPr>
          <a:xfrm>
            <a:off x="3913632" y="50292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Male + Female</a:t>
            </a:r>
            <a:endParaRPr lang="en-US" sz="850" dirty="0"/>
          </a:p>
        </p:txBody>
      </p:sp>
      <p:sp>
        <p:nvSpPr>
          <p:cNvPr id="60" name="Text 57"/>
          <p:cNvSpPr/>
          <p:nvPr/>
        </p:nvSpPr>
        <p:spPr>
          <a:xfrm>
            <a:off x="6903720" y="5029200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7 Days</a:t>
            </a:r>
            <a:endParaRPr lang="en-US" sz="850" dirty="0"/>
          </a:p>
        </p:txBody>
      </p:sp>
      <p:sp>
        <p:nvSpPr>
          <p:cNvPr id="61" name="Text 58"/>
          <p:cNvSpPr/>
          <p:nvPr/>
        </p:nvSpPr>
        <p:spPr>
          <a:xfrm>
            <a:off x="8549640" y="5029200"/>
            <a:ext cx="2331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₹1,500 + ₹1,500</a:t>
            </a:r>
            <a:endParaRPr lang="en-US" sz="900" dirty="0"/>
          </a:p>
        </p:txBody>
      </p:sp>
      <p:sp>
        <p:nvSpPr>
          <p:cNvPr id="62" name="Text 59"/>
          <p:cNvSpPr/>
          <p:nvPr/>
        </p:nvSpPr>
        <p:spPr>
          <a:xfrm>
            <a:off x="658368" y="5385816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10</a:t>
            </a:r>
            <a:endParaRPr lang="en-US" sz="900" dirty="0"/>
          </a:p>
        </p:txBody>
      </p:sp>
      <p:sp>
        <p:nvSpPr>
          <p:cNvPr id="63" name="Text 60"/>
          <p:cNvSpPr/>
          <p:nvPr/>
        </p:nvSpPr>
        <p:spPr>
          <a:xfrm>
            <a:off x="1243584" y="5385816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Infosys Data Entry</a:t>
            </a:r>
            <a:endParaRPr lang="en-US" sz="900" dirty="0"/>
          </a:p>
        </p:txBody>
      </p:sp>
      <p:sp>
        <p:nvSpPr>
          <p:cNvPr id="64" name="Text 61"/>
          <p:cNvSpPr/>
          <p:nvPr/>
        </p:nvSpPr>
        <p:spPr>
          <a:xfrm>
            <a:off x="3913632" y="5385816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50/batch</a:t>
            </a:r>
            <a:endParaRPr lang="en-US" sz="850" dirty="0"/>
          </a:p>
        </p:txBody>
      </p:sp>
      <p:sp>
        <p:nvSpPr>
          <p:cNvPr id="65" name="Text 62"/>
          <p:cNvSpPr/>
          <p:nvPr/>
        </p:nvSpPr>
        <p:spPr>
          <a:xfrm>
            <a:off x="6903720" y="5385816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Free</a:t>
            </a:r>
            <a:endParaRPr lang="en-US" sz="850" dirty="0"/>
          </a:p>
        </p:txBody>
      </p:sp>
      <p:sp>
        <p:nvSpPr>
          <p:cNvPr id="66" name="Text 63"/>
          <p:cNvSpPr/>
          <p:nvPr/>
        </p:nvSpPr>
        <p:spPr>
          <a:xfrm>
            <a:off x="8549640" y="5385816"/>
            <a:ext cx="2331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₹25,000/batch</a:t>
            </a:r>
            <a:endParaRPr lang="en-US" sz="900" dirty="0"/>
          </a:p>
        </p:txBody>
      </p:sp>
      <p:sp>
        <p:nvSpPr>
          <p:cNvPr id="67" name="Text 64"/>
          <p:cNvSpPr/>
          <p:nvPr/>
        </p:nvSpPr>
        <p:spPr>
          <a:xfrm>
            <a:off x="685800" y="6153912"/>
            <a:ext cx="7498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*Salary / job outcome program terms aur employer conditions par depend karta hai.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3D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58200" y="0"/>
            <a:ext cx="3749040" cy="3749040"/>
          </a:xfrm>
          <a:prstGeom prst="ellipse">
            <a:avLst/>
          </a:prstGeom>
          <a:solidFill>
            <a:srgbClr val="1B5C8F">
              <a:alpha val="85000"/>
            </a:srgbClr>
          </a:solidFill>
          <a:ln w="12700">
            <a:solidFill>
              <a:srgbClr val="1B5C8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464040" y="3291840"/>
            <a:ext cx="2423160" cy="2423160"/>
          </a:xfrm>
          <a:prstGeom prst="ellipse">
            <a:avLst/>
          </a:prstGeom>
          <a:solidFill>
            <a:srgbClr val="F97316">
              <a:alpha val="91000"/>
            </a:srgbClr>
          </a:solidFill>
          <a:ln w="12700">
            <a:solidFill>
              <a:srgbClr val="F97316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941832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B43C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66928" y="1673352"/>
            <a:ext cx="8778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Part 1 — Projects &amp; Center Benefits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594360" y="2633472"/>
            <a:ext cx="8046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D7E9F7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10 core partnership opportunities + program-wise center economics</a:t>
            </a:r>
            <a:endParaRPr lang="en-US" sz="1500" dirty="0"/>
          </a:p>
        </p:txBody>
      </p:sp>
      <p:pic>
        <p:nvPicPr>
          <p:cNvPr id="7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1756" y="5166360"/>
            <a:ext cx="1601968" cy="6400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06040" y="24688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01 • WOMEN EMPLOYMENT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713232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Mahindra Kabil Project for Girls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66928" y="129844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FIRST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30352" y="1572768"/>
            <a:ext cx="3246120" cy="3364992"/>
          </a:xfrm>
          <a:prstGeom prst="roundRect">
            <a:avLst>
              <a:gd name="adj" fmla="val 50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30352" y="1572768"/>
            <a:ext cx="64008" cy="3364992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8096" y="1874520"/>
            <a:ext cx="27889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Trainer + trainer payment SkillGrow India provide karega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68096" y="2907792"/>
            <a:ext cx="2743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Trainer + training operations SkillGrow India coordinate karega.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768096" y="3813048"/>
            <a:ext cx="2697480" cy="301752"/>
          </a:xfrm>
          <a:prstGeom prst="roundRect">
            <a:avLst>
              <a:gd name="adj" fmla="val 45455"/>
            </a:avLst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68096" y="3822192"/>
            <a:ext cx="26974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SPACE + MOBILIZATION SUPPORT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768096" y="422452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&amp; project terms are subject to applicable program conditions.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4041648" y="1572768"/>
            <a:ext cx="7534656" cy="932688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315968" y="1755648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PROGRAM SNAPSHOT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5596128" y="1719072"/>
            <a:ext cx="329184" cy="329184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59612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◉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01675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AGE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601675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10th • 18–34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7516368" y="1719072"/>
            <a:ext cx="329184" cy="329184"/>
          </a:xfrm>
          <a:prstGeom prst="ellipse">
            <a:avLst/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1636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◷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93699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TIME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793699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80 Hours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9436608" y="1719072"/>
            <a:ext cx="329184" cy="32918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3660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◍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985723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GEN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985723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Only Women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4041648" y="2761488"/>
            <a:ext cx="3657600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288536" y="301752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CANDIDATE BENEFITS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4297680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297680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4645152" y="3401568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Soft skills training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4297680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297680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4645152" y="3849624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Pre / post / trainee feedback assessments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4297680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297680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4645152" y="4297680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Free project participation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7936992" y="2761488"/>
            <a:ext cx="3639312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8183880" y="301752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PROCESS / MOBILIZATION</a:t>
            </a:r>
            <a:endParaRPr lang="en-US" sz="900" dirty="0"/>
          </a:p>
        </p:txBody>
      </p:sp>
      <p:sp>
        <p:nvSpPr>
          <p:cNvPr id="40" name="Shape 37"/>
          <p:cNvSpPr/>
          <p:nvPr/>
        </p:nvSpPr>
        <p:spPr>
          <a:xfrm>
            <a:off x="8193024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8193024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8540496" y="3401568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Telephonic interview</a:t>
            </a:r>
            <a:endParaRPr lang="en-US" sz="1000" dirty="0"/>
          </a:p>
        </p:txBody>
      </p:sp>
      <p:sp>
        <p:nvSpPr>
          <p:cNvPr id="43" name="Shape 40"/>
          <p:cNvSpPr/>
          <p:nvPr/>
        </p:nvSpPr>
        <p:spPr>
          <a:xfrm>
            <a:off x="8193024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8193024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8540496" y="3849624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ToT + assessment</a:t>
            </a:r>
            <a:endParaRPr lang="en-US" sz="1000" dirty="0"/>
          </a:p>
        </p:txBody>
      </p:sp>
      <p:sp>
        <p:nvSpPr>
          <p:cNvPr id="46" name="Shape 43"/>
          <p:cNvSpPr/>
          <p:nvPr/>
        </p:nvSpPr>
        <p:spPr>
          <a:xfrm>
            <a:off x="8193024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8193024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8" name="Text 45"/>
          <p:cNvSpPr/>
          <p:nvPr/>
        </p:nvSpPr>
        <p:spPr>
          <a:xfrm>
            <a:off x="8540496" y="4297680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Trainer finalisation</a:t>
            </a:r>
            <a:endParaRPr lang="en-US" sz="1000" dirty="0"/>
          </a:p>
        </p:txBody>
      </p:sp>
      <p:sp>
        <p:nvSpPr>
          <p:cNvPr id="49" name="Text 46"/>
          <p:cNvSpPr/>
          <p:nvPr/>
        </p:nvSpPr>
        <p:spPr>
          <a:xfrm>
            <a:off x="8156448" y="4681728"/>
            <a:ext cx="2834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SkillGrow India • Learn • Skill • Grow • Work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06040" y="24688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02 • SELF EMPLOYMENT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713232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Silai Machine Project — 70% Subsidy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66928" y="129844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FIRST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30352" y="1572768"/>
            <a:ext cx="3246120" cy="3364992"/>
          </a:xfrm>
          <a:prstGeom prst="roundRect">
            <a:avLst>
              <a:gd name="adj" fmla="val 50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30352" y="1572768"/>
            <a:ext cx="64008" cy="3364992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8096" y="1874520"/>
            <a:ext cx="27889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70% subsidy par silai machine opportunity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68096" y="2907792"/>
            <a:ext cx="2743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Trainer + training operations SkillGrow India coordinate karega.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768096" y="3813048"/>
            <a:ext cx="2697480" cy="301752"/>
          </a:xfrm>
          <a:prstGeom prst="roundRect">
            <a:avLst>
              <a:gd name="adj" fmla="val 45455"/>
            </a:avLst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68096" y="3822192"/>
            <a:ext cx="26974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SPACE + MOBILIZATION SUPPORT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768096" y="422452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&amp; project terms are subject to applicable program conditions.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4041648" y="1572768"/>
            <a:ext cx="7534656" cy="932688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315968" y="1755648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PROGRAM SNAPSHOT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5596128" y="1719072"/>
            <a:ext cx="329184" cy="329184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59612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◉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01675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AGE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601675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Male + Female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7516368" y="1719072"/>
            <a:ext cx="329184" cy="329184"/>
          </a:xfrm>
          <a:prstGeom prst="ellipse">
            <a:avLst/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1636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◷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93699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TIME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793699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5 Days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9436608" y="1719072"/>
            <a:ext cx="329184" cy="32918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3660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◍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985723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GEN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985723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Male + Female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4041648" y="2761488"/>
            <a:ext cx="3657600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288536" y="301752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CANDIDATE BENEFITS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4297680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297680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4645152" y="3401568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Sewing / tailoring skill training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4297680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297680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4645152" y="3849624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Self-employment focused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4297680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297680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4645152" y="4297680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Biometric not required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7936992" y="2761488"/>
            <a:ext cx="3639312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8183880" y="301752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PROCESS / MOBILIZATION</a:t>
            </a:r>
            <a:endParaRPr lang="en-US" sz="900" dirty="0"/>
          </a:p>
        </p:txBody>
      </p:sp>
      <p:sp>
        <p:nvSpPr>
          <p:cNvPr id="40" name="Shape 37"/>
          <p:cNvSpPr/>
          <p:nvPr/>
        </p:nvSpPr>
        <p:spPr>
          <a:xfrm>
            <a:off x="8193024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8193024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8540496" y="3401568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Candidate mobilization</a:t>
            </a:r>
            <a:endParaRPr lang="en-US" sz="1000" dirty="0"/>
          </a:p>
        </p:txBody>
      </p:sp>
      <p:sp>
        <p:nvSpPr>
          <p:cNvPr id="43" name="Shape 40"/>
          <p:cNvSpPr/>
          <p:nvPr/>
        </p:nvSpPr>
        <p:spPr>
          <a:xfrm>
            <a:off x="8193024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8193024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8540496" y="3849624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5-day training</a:t>
            </a:r>
            <a:endParaRPr lang="en-US" sz="1000" dirty="0"/>
          </a:p>
        </p:txBody>
      </p:sp>
      <p:sp>
        <p:nvSpPr>
          <p:cNvPr id="46" name="Shape 43"/>
          <p:cNvSpPr/>
          <p:nvPr/>
        </p:nvSpPr>
        <p:spPr>
          <a:xfrm>
            <a:off x="8193024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8193024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8" name="Text 45"/>
          <p:cNvSpPr/>
          <p:nvPr/>
        </p:nvSpPr>
        <p:spPr>
          <a:xfrm>
            <a:off x="8540496" y="4297680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Project process</a:t>
            </a:r>
            <a:endParaRPr lang="en-US" sz="1000" dirty="0"/>
          </a:p>
        </p:txBody>
      </p:sp>
      <p:sp>
        <p:nvSpPr>
          <p:cNvPr id="49" name="Text 46"/>
          <p:cNvSpPr/>
          <p:nvPr/>
        </p:nvSpPr>
        <p:spPr>
          <a:xfrm>
            <a:off x="8156448" y="4681728"/>
            <a:ext cx="2834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SkillGrow India • Learn • Skill • Grow • Work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06040" y="24688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03 • JOB LINKED TRAINING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713232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Food Handling Program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66928" y="129844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FIRST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30352" y="1572768"/>
            <a:ext cx="3246120" cy="3364992"/>
          </a:xfrm>
          <a:prstGeom prst="roundRect">
            <a:avLst>
              <a:gd name="adj" fmla="val 50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30352" y="1572768"/>
            <a:ext cx="64008" cy="3364992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8096" y="1874520"/>
            <a:ext cx="27889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₹10,000 per batch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68096" y="2907792"/>
            <a:ext cx="2743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Trainer + training operations SkillGrow India coordinate karega.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768096" y="3813048"/>
            <a:ext cx="2697480" cy="301752"/>
          </a:xfrm>
          <a:prstGeom prst="roundRect">
            <a:avLst>
              <a:gd name="adj" fmla="val 45455"/>
            </a:avLst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68096" y="3822192"/>
            <a:ext cx="26974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SPACE + MOBILIZATION SUPPORT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768096" y="422452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&amp; project terms are subject to applicable program conditions.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4041648" y="1572768"/>
            <a:ext cx="7534656" cy="932688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315968" y="1755648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PROGRAM SNAPSHOT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5596128" y="1719072"/>
            <a:ext cx="329184" cy="329184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59612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◉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01675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AGE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601675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18–35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7516368" y="1719072"/>
            <a:ext cx="329184" cy="329184"/>
          </a:xfrm>
          <a:prstGeom prst="ellipse">
            <a:avLst/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1636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◷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93699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TIME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793699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Project-wise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9436608" y="1719072"/>
            <a:ext cx="329184" cy="32918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3660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◍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985723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GEN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985723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As per terms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4041648" y="2761488"/>
            <a:ext cx="3657600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288536" y="301752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CANDIDATE BENEFITS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4297680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297680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4645152" y="3401568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 training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4297680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297680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4645152" y="3849624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Food handling orientation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4297680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297680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4645152" y="4297680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Job opportunity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7936992" y="2761488"/>
            <a:ext cx="3639312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8183880" y="301752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PROCESS / MOBILIZATION</a:t>
            </a:r>
            <a:endParaRPr lang="en-US" sz="900" dirty="0"/>
          </a:p>
        </p:txBody>
      </p:sp>
      <p:sp>
        <p:nvSpPr>
          <p:cNvPr id="40" name="Shape 37"/>
          <p:cNvSpPr/>
          <p:nvPr/>
        </p:nvSpPr>
        <p:spPr>
          <a:xfrm>
            <a:off x="8193024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8193024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8540496" y="3401568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Candidate mobilization</a:t>
            </a:r>
            <a:endParaRPr lang="en-US" sz="1000" dirty="0"/>
          </a:p>
        </p:txBody>
      </p:sp>
      <p:sp>
        <p:nvSpPr>
          <p:cNvPr id="43" name="Shape 40"/>
          <p:cNvSpPr/>
          <p:nvPr/>
        </p:nvSpPr>
        <p:spPr>
          <a:xfrm>
            <a:off x="8193024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8193024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8540496" y="3849624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Batch formation</a:t>
            </a:r>
            <a:endParaRPr lang="en-US" sz="1000" dirty="0"/>
          </a:p>
        </p:txBody>
      </p:sp>
      <p:sp>
        <p:nvSpPr>
          <p:cNvPr id="46" name="Shape 43"/>
          <p:cNvSpPr/>
          <p:nvPr/>
        </p:nvSpPr>
        <p:spPr>
          <a:xfrm>
            <a:off x="8193024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8193024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8" name="Text 45"/>
          <p:cNvSpPr/>
          <p:nvPr/>
        </p:nvSpPr>
        <p:spPr>
          <a:xfrm>
            <a:off x="8540496" y="4297680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Training + outcome process</a:t>
            </a:r>
            <a:endParaRPr lang="en-US" sz="1000" dirty="0"/>
          </a:p>
        </p:txBody>
      </p:sp>
      <p:sp>
        <p:nvSpPr>
          <p:cNvPr id="49" name="Text 46"/>
          <p:cNvSpPr/>
          <p:nvPr/>
        </p:nvSpPr>
        <p:spPr>
          <a:xfrm>
            <a:off x="8156448" y="4681728"/>
            <a:ext cx="2834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SkillGrow India • Learn • Skill • Grow • Work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06040" y="24688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04 • EMPLOYABILITY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713232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GEET — Graduate Employability Enhancement Training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66928" y="129844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FIRST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30352" y="1572768"/>
            <a:ext cx="3246120" cy="3364992"/>
          </a:xfrm>
          <a:prstGeom prst="roundRect">
            <a:avLst>
              <a:gd name="adj" fmla="val 50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30352" y="1572768"/>
            <a:ext cx="64008" cy="3364992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8096" y="1874520"/>
            <a:ext cx="27889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&amp; detailed project terms: confirmation ke baad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68096" y="2907792"/>
            <a:ext cx="2743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Trainer + training operations SkillGrow India coordinate karega.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768096" y="3813048"/>
            <a:ext cx="2697480" cy="301752"/>
          </a:xfrm>
          <a:prstGeom prst="roundRect">
            <a:avLst>
              <a:gd name="adj" fmla="val 45455"/>
            </a:avLst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68096" y="3822192"/>
            <a:ext cx="26974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SPACE + MOBILIZATION SUPPORT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768096" y="422452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&amp; project terms are subject to applicable program conditions.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4041648" y="1572768"/>
            <a:ext cx="7534656" cy="932688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315968" y="1755648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PROGRAM SNAPSHOT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5596128" y="1719072"/>
            <a:ext cx="329184" cy="329184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59612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◉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01675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AGE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601675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Final year / Graduate / Diploma / ITI / Alumni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7516368" y="1719072"/>
            <a:ext cx="329184" cy="329184"/>
          </a:xfrm>
          <a:prstGeom prst="ellipse">
            <a:avLst/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1636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◷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93699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TIME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793699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As confirmed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9436608" y="1719072"/>
            <a:ext cx="329184" cy="32918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3660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◍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985723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GEN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985723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As confirmed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4041648" y="2761488"/>
            <a:ext cx="3657600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288536" y="301752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CANDIDATE BENEFITS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4297680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297680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4645152" y="3401568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Career readiness focus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4297680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297680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4645152" y="3849624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Assessment + certification pathway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4297680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297680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4645152" y="4297680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Placement support + retention tracking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7936992" y="2761488"/>
            <a:ext cx="3639312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8183880" y="301752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PROCESS / MOBILIZATION</a:t>
            </a:r>
            <a:endParaRPr lang="en-US" sz="900" dirty="0"/>
          </a:p>
        </p:txBody>
      </p:sp>
      <p:sp>
        <p:nvSpPr>
          <p:cNvPr id="40" name="Shape 37"/>
          <p:cNvSpPr/>
          <p:nvPr/>
        </p:nvSpPr>
        <p:spPr>
          <a:xfrm>
            <a:off x="8193024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8193024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8540496" y="3401568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Mobilization → registration → CRT</a:t>
            </a:r>
            <a:endParaRPr lang="en-US" sz="1000" dirty="0"/>
          </a:p>
        </p:txBody>
      </p:sp>
      <p:sp>
        <p:nvSpPr>
          <p:cNvPr id="43" name="Shape 40"/>
          <p:cNvSpPr/>
          <p:nvPr/>
        </p:nvSpPr>
        <p:spPr>
          <a:xfrm>
            <a:off x="8193024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8193024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8540496" y="3849624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Training → assessment</a:t>
            </a:r>
            <a:endParaRPr lang="en-US" sz="1000" dirty="0"/>
          </a:p>
        </p:txBody>
      </p:sp>
      <p:sp>
        <p:nvSpPr>
          <p:cNvPr id="46" name="Shape 43"/>
          <p:cNvSpPr/>
          <p:nvPr/>
        </p:nvSpPr>
        <p:spPr>
          <a:xfrm>
            <a:off x="8193024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8193024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8" name="Text 45"/>
          <p:cNvSpPr/>
          <p:nvPr/>
        </p:nvSpPr>
        <p:spPr>
          <a:xfrm>
            <a:off x="8540496" y="4297680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Placement → 90-day retention</a:t>
            </a:r>
            <a:endParaRPr lang="en-US" sz="1000" dirty="0"/>
          </a:p>
        </p:txBody>
      </p:sp>
      <p:sp>
        <p:nvSpPr>
          <p:cNvPr id="49" name="Text 46"/>
          <p:cNvSpPr/>
          <p:nvPr/>
        </p:nvSpPr>
        <p:spPr>
          <a:xfrm>
            <a:off x="8156448" y="4681728"/>
            <a:ext cx="2834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SkillGrow India • Learn • Skill • Grow • Work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06040" y="24688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05 • SKILL CERTIFICATION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713232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RPL — Recognition of Prior Learning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66928" y="129844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FIRST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30352" y="1572768"/>
            <a:ext cx="3246120" cy="3364992"/>
          </a:xfrm>
          <a:prstGeom prst="roundRect">
            <a:avLst>
              <a:gd name="adj" fmla="val 50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30352" y="1572768"/>
            <a:ext cx="64008" cy="3364992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8096" y="1874520"/>
            <a:ext cx="27889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₹5,000–₹10,000 per batch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68096" y="2907792"/>
            <a:ext cx="2743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Trainer + training operations SkillGrow India coordinate karega.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768096" y="3813048"/>
            <a:ext cx="2697480" cy="301752"/>
          </a:xfrm>
          <a:prstGeom prst="roundRect">
            <a:avLst>
              <a:gd name="adj" fmla="val 45455"/>
            </a:avLst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68096" y="3822192"/>
            <a:ext cx="26974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SPACE + MOBILIZATION SUPPORT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768096" y="422452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&amp; project terms are subject to applicable program conditions.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4041648" y="1572768"/>
            <a:ext cx="7534656" cy="932688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315968" y="1755648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PROGRAM SNAPSHOT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5596128" y="1719072"/>
            <a:ext cx="329184" cy="329184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59612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◉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01675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AGE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601675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18–45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7516368" y="1719072"/>
            <a:ext cx="329184" cy="329184"/>
          </a:xfrm>
          <a:prstGeom prst="ellipse">
            <a:avLst/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1636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◷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93699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TIME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793699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4 Days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9436608" y="1719072"/>
            <a:ext cx="329184" cy="32918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3660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◍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985723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GEN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985723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50 / batch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4041648" y="2761488"/>
            <a:ext cx="3657600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288536" y="301752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CANDIDATE BENEFITS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4297680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297680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4645152" y="3401568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Prior learning recognition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4297680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297680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4645152" y="3849624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Assessment-based certification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4297680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297680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4645152" y="4297680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Short-duration pathway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7936992" y="2761488"/>
            <a:ext cx="3639312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8183880" y="301752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PROCESS / MOBILIZATION</a:t>
            </a:r>
            <a:endParaRPr lang="en-US" sz="900" dirty="0"/>
          </a:p>
        </p:txBody>
      </p:sp>
      <p:sp>
        <p:nvSpPr>
          <p:cNvPr id="40" name="Shape 37"/>
          <p:cNvSpPr/>
          <p:nvPr/>
        </p:nvSpPr>
        <p:spPr>
          <a:xfrm>
            <a:off x="8193024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8193024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8540496" y="3401568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Mobilization</a:t>
            </a:r>
            <a:endParaRPr lang="en-US" sz="1000" dirty="0"/>
          </a:p>
        </p:txBody>
      </p:sp>
      <p:sp>
        <p:nvSpPr>
          <p:cNvPr id="43" name="Shape 40"/>
          <p:cNvSpPr/>
          <p:nvPr/>
        </p:nvSpPr>
        <p:spPr>
          <a:xfrm>
            <a:off x="8193024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8193024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8540496" y="3849624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Registration + assessment</a:t>
            </a:r>
            <a:endParaRPr lang="en-US" sz="1000" dirty="0"/>
          </a:p>
        </p:txBody>
      </p:sp>
      <p:sp>
        <p:nvSpPr>
          <p:cNvPr id="46" name="Shape 43"/>
          <p:cNvSpPr/>
          <p:nvPr/>
        </p:nvSpPr>
        <p:spPr>
          <a:xfrm>
            <a:off x="8193024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8193024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8" name="Text 45"/>
          <p:cNvSpPr/>
          <p:nvPr/>
        </p:nvSpPr>
        <p:spPr>
          <a:xfrm>
            <a:off x="8540496" y="4297680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Certificate / reporting process</a:t>
            </a:r>
            <a:endParaRPr lang="en-US" sz="1000" dirty="0"/>
          </a:p>
        </p:txBody>
      </p:sp>
      <p:sp>
        <p:nvSpPr>
          <p:cNvPr id="49" name="Text 46"/>
          <p:cNvSpPr/>
          <p:nvPr/>
        </p:nvSpPr>
        <p:spPr>
          <a:xfrm>
            <a:off x="8156448" y="4681728"/>
            <a:ext cx="2834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SkillGrow India • Learn • Skill • Grow • Work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06040" y="24688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06 • DIGITAL LEARNING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713232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UNICEF Project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66928" y="129844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FIRST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30352" y="1572768"/>
            <a:ext cx="3246120" cy="3364992"/>
          </a:xfrm>
          <a:prstGeom prst="roundRect">
            <a:avLst>
              <a:gd name="adj" fmla="val 50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30352" y="1572768"/>
            <a:ext cx="64008" cy="3364992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8096" y="1874520"/>
            <a:ext cx="27889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as per project terms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68096" y="2907792"/>
            <a:ext cx="2743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Trainer + training operations SkillGrow India coordinate karega.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768096" y="3813048"/>
            <a:ext cx="2697480" cy="301752"/>
          </a:xfrm>
          <a:prstGeom prst="roundRect">
            <a:avLst>
              <a:gd name="adj" fmla="val 45455"/>
            </a:avLst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68096" y="3822192"/>
            <a:ext cx="26974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SPACE + MOBILIZATION SUPPORT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768096" y="422452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&amp; project terms are subject to applicable program conditions.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4041648" y="1572768"/>
            <a:ext cx="7534656" cy="932688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315968" y="1755648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PROGRAM SNAPSHOT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5596128" y="1719072"/>
            <a:ext cx="329184" cy="329184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59612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◉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01675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AGE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601675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Male + Female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7516368" y="1719072"/>
            <a:ext cx="329184" cy="329184"/>
          </a:xfrm>
          <a:prstGeom prst="ellipse">
            <a:avLst/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1636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◷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93699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TIME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793699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3 Hours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9436608" y="1719072"/>
            <a:ext cx="329184" cy="32918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3660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◍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985723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GEN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985723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Male + Female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4041648" y="2761488"/>
            <a:ext cx="3657600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288536" y="301752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CANDIDATE BENEFITS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4297680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297680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4645152" y="3401568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Video-based learning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4297680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297680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4645152" y="3849624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Certificate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4297680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297680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4645152" y="4297680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Short-duration digital participation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7936992" y="2761488"/>
            <a:ext cx="3639312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8183880" y="301752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PROCESS / MOBILIZATION</a:t>
            </a:r>
            <a:endParaRPr lang="en-US" sz="900" dirty="0"/>
          </a:p>
        </p:txBody>
      </p:sp>
      <p:sp>
        <p:nvSpPr>
          <p:cNvPr id="40" name="Shape 37"/>
          <p:cNvSpPr/>
          <p:nvPr/>
        </p:nvSpPr>
        <p:spPr>
          <a:xfrm>
            <a:off x="8193024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8193024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8540496" y="3401568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Candidate onboarding</a:t>
            </a:r>
            <a:endParaRPr lang="en-US" sz="1000" dirty="0"/>
          </a:p>
        </p:txBody>
      </p:sp>
      <p:sp>
        <p:nvSpPr>
          <p:cNvPr id="43" name="Shape 40"/>
          <p:cNvSpPr/>
          <p:nvPr/>
        </p:nvSpPr>
        <p:spPr>
          <a:xfrm>
            <a:off x="8193024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8193024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8540496" y="3849624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Video completion</a:t>
            </a:r>
            <a:endParaRPr lang="en-US" sz="1000" dirty="0"/>
          </a:p>
        </p:txBody>
      </p:sp>
      <p:sp>
        <p:nvSpPr>
          <p:cNvPr id="46" name="Shape 43"/>
          <p:cNvSpPr/>
          <p:nvPr/>
        </p:nvSpPr>
        <p:spPr>
          <a:xfrm>
            <a:off x="8193024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8193024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8" name="Text 45"/>
          <p:cNvSpPr/>
          <p:nvPr/>
        </p:nvSpPr>
        <p:spPr>
          <a:xfrm>
            <a:off x="8540496" y="4297680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Certificate / report process</a:t>
            </a:r>
            <a:endParaRPr lang="en-US" sz="1000" dirty="0"/>
          </a:p>
        </p:txBody>
      </p:sp>
      <p:sp>
        <p:nvSpPr>
          <p:cNvPr id="49" name="Text 46"/>
          <p:cNvSpPr/>
          <p:nvPr/>
        </p:nvSpPr>
        <p:spPr>
          <a:xfrm>
            <a:off x="8156448" y="4681728"/>
            <a:ext cx="2834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SkillGrow India • Learn • Skill • Grow • Work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06040" y="24688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07 • EDUCATION + EMPLOYMENT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713232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Free Padhayi Saath Mein Kamayi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66928" y="129844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FIRST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30352" y="1572768"/>
            <a:ext cx="3246120" cy="3364992"/>
          </a:xfrm>
          <a:prstGeom prst="roundRect">
            <a:avLst>
              <a:gd name="adj" fmla="val 50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30352" y="1572768"/>
            <a:ext cx="64008" cy="3364992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8096" y="1874520"/>
            <a:ext cx="27889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Education free + job opportunity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68096" y="2907792"/>
            <a:ext cx="2743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Trainer + training operations SkillGrow India coordinate karega.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768096" y="3813048"/>
            <a:ext cx="2697480" cy="301752"/>
          </a:xfrm>
          <a:prstGeom prst="roundRect">
            <a:avLst>
              <a:gd name="adj" fmla="val 45455"/>
            </a:avLst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68096" y="3822192"/>
            <a:ext cx="26974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SPACE + MOBILIZATION SUPPORT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768096" y="422452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&amp; project terms are subject to applicable program conditions.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4041648" y="1572768"/>
            <a:ext cx="7534656" cy="932688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315968" y="1755648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PROGRAM SNAPSHOT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5596128" y="1719072"/>
            <a:ext cx="329184" cy="329184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59612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◉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01675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AGE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601675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Male + Female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7516368" y="1719072"/>
            <a:ext cx="329184" cy="329184"/>
          </a:xfrm>
          <a:prstGeom prst="ellipse">
            <a:avLst/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1636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◷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93699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TIME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793699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Program-wise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9436608" y="1719072"/>
            <a:ext cx="329184" cy="32918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3660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◍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985723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GEN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985723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Male + Female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4041648" y="2761488"/>
            <a:ext cx="3657600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288536" y="301752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CANDIDATE BENEFITS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4297680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297680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4645152" y="3401568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Free education / skill development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4297680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297680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4645152" y="3849624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Job opportunity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4297680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297680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4645152" y="4297680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Expected salary reference: ₹16,000/month*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7936992" y="2761488"/>
            <a:ext cx="3639312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8183880" y="301752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PROCESS / MOBILIZATION</a:t>
            </a:r>
            <a:endParaRPr lang="en-US" sz="900" dirty="0"/>
          </a:p>
        </p:txBody>
      </p:sp>
      <p:sp>
        <p:nvSpPr>
          <p:cNvPr id="40" name="Shape 37"/>
          <p:cNvSpPr/>
          <p:nvPr/>
        </p:nvSpPr>
        <p:spPr>
          <a:xfrm>
            <a:off x="8193024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8193024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8540496" y="3401568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Enrollment</a:t>
            </a:r>
            <a:endParaRPr lang="en-US" sz="1000" dirty="0"/>
          </a:p>
        </p:txBody>
      </p:sp>
      <p:sp>
        <p:nvSpPr>
          <p:cNvPr id="43" name="Shape 40"/>
          <p:cNvSpPr/>
          <p:nvPr/>
        </p:nvSpPr>
        <p:spPr>
          <a:xfrm>
            <a:off x="8193024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8193024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8540496" y="3849624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Education / skill</a:t>
            </a:r>
            <a:endParaRPr lang="en-US" sz="1000" dirty="0"/>
          </a:p>
        </p:txBody>
      </p:sp>
      <p:sp>
        <p:nvSpPr>
          <p:cNvPr id="46" name="Shape 43"/>
          <p:cNvSpPr/>
          <p:nvPr/>
        </p:nvSpPr>
        <p:spPr>
          <a:xfrm>
            <a:off x="8193024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8193024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8" name="Text 45"/>
          <p:cNvSpPr/>
          <p:nvPr/>
        </p:nvSpPr>
        <p:spPr>
          <a:xfrm>
            <a:off x="8540496" y="4297680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Job-linked process</a:t>
            </a:r>
            <a:endParaRPr lang="en-US" sz="1000" dirty="0"/>
          </a:p>
        </p:txBody>
      </p:sp>
      <p:sp>
        <p:nvSpPr>
          <p:cNvPr id="49" name="Text 46"/>
          <p:cNvSpPr/>
          <p:nvPr/>
        </p:nvSpPr>
        <p:spPr>
          <a:xfrm>
            <a:off x="8156448" y="4681728"/>
            <a:ext cx="2834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SkillGrow India • Learn • Skill • Grow • Work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06040" y="24688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08 • AI / DIGITAL SKILLS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713232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AI Video Project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66928" y="129844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FIRST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30352" y="1572768"/>
            <a:ext cx="3246120" cy="3364992"/>
          </a:xfrm>
          <a:prstGeom prst="roundRect">
            <a:avLst>
              <a:gd name="adj" fmla="val 50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30352" y="1572768"/>
            <a:ext cx="64008" cy="3364992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8096" y="1874520"/>
            <a:ext cx="27889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₹10,000–₹15,000 per batch / month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68096" y="2907792"/>
            <a:ext cx="2743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Trainer + training operations SkillGrow India coordinate karega.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768096" y="3813048"/>
            <a:ext cx="2697480" cy="301752"/>
          </a:xfrm>
          <a:prstGeom prst="roundRect">
            <a:avLst>
              <a:gd name="adj" fmla="val 45455"/>
            </a:avLst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68096" y="3822192"/>
            <a:ext cx="26974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SPACE + MOBILIZATION SUPPORT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768096" y="422452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&amp; project terms are subject to applicable program conditions.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4041648" y="1572768"/>
            <a:ext cx="7534656" cy="932688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315968" y="1755648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PROGRAM SNAPSHOT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5596128" y="1719072"/>
            <a:ext cx="329184" cy="329184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59612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◉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01675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AGE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601675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No age limit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7516368" y="1719072"/>
            <a:ext cx="329184" cy="329184"/>
          </a:xfrm>
          <a:prstGeom prst="ellipse">
            <a:avLst/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1636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◷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93699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TIME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793699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Monthly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9436608" y="1719072"/>
            <a:ext cx="329184" cy="32918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3660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◍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985723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GEN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985723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Male + Female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4041648" y="2761488"/>
            <a:ext cx="3657600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288536" y="301752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CANDIDATE BENEFITS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4297680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297680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4645152" y="3401568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No qualification restriction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4297680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297680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4645152" y="3849624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Residential + commercial model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4297680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297680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4645152" y="4297680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AI video learning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7936992" y="2761488"/>
            <a:ext cx="3639312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8183880" y="301752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PROCESS / MOBILIZATION</a:t>
            </a:r>
            <a:endParaRPr lang="en-US" sz="900" dirty="0"/>
          </a:p>
        </p:txBody>
      </p:sp>
      <p:sp>
        <p:nvSpPr>
          <p:cNvPr id="40" name="Shape 37"/>
          <p:cNvSpPr/>
          <p:nvPr/>
        </p:nvSpPr>
        <p:spPr>
          <a:xfrm>
            <a:off x="8193024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8193024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8540496" y="3401568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Candidate onboarding</a:t>
            </a:r>
            <a:endParaRPr lang="en-US" sz="1000" dirty="0"/>
          </a:p>
        </p:txBody>
      </p:sp>
      <p:sp>
        <p:nvSpPr>
          <p:cNvPr id="43" name="Shape 40"/>
          <p:cNvSpPr/>
          <p:nvPr/>
        </p:nvSpPr>
        <p:spPr>
          <a:xfrm>
            <a:off x="8193024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8193024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8540496" y="3849624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AI video learning</a:t>
            </a:r>
            <a:endParaRPr lang="en-US" sz="1000" dirty="0"/>
          </a:p>
        </p:txBody>
      </p:sp>
      <p:sp>
        <p:nvSpPr>
          <p:cNvPr id="46" name="Shape 43"/>
          <p:cNvSpPr/>
          <p:nvPr/>
        </p:nvSpPr>
        <p:spPr>
          <a:xfrm>
            <a:off x="8193024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8193024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8" name="Text 45"/>
          <p:cNvSpPr/>
          <p:nvPr/>
        </p:nvSpPr>
        <p:spPr>
          <a:xfrm>
            <a:off x="8540496" y="4297680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Batch reporting</a:t>
            </a:r>
            <a:endParaRPr lang="en-US" sz="1000" dirty="0"/>
          </a:p>
        </p:txBody>
      </p:sp>
      <p:sp>
        <p:nvSpPr>
          <p:cNvPr id="49" name="Text 46"/>
          <p:cNvSpPr/>
          <p:nvPr/>
        </p:nvSpPr>
        <p:spPr>
          <a:xfrm>
            <a:off x="8156448" y="4681728"/>
            <a:ext cx="2834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SkillGrow India • Learn • Skill • Grow • Work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06040" y="24688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09 • HOSPITALITY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713232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Hotel Management Project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66928" y="129844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FIRST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30352" y="1572768"/>
            <a:ext cx="3246120" cy="3364992"/>
          </a:xfrm>
          <a:prstGeom prst="roundRect">
            <a:avLst>
              <a:gd name="adj" fmla="val 50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30352" y="1572768"/>
            <a:ext cx="64008" cy="3364992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8096" y="1874520"/>
            <a:ext cx="27889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₹1,500 per candidate + applicable project component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68096" y="2907792"/>
            <a:ext cx="2743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Trainer + training operations SkillGrow India coordinate karega.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768096" y="3813048"/>
            <a:ext cx="2697480" cy="301752"/>
          </a:xfrm>
          <a:prstGeom prst="roundRect">
            <a:avLst>
              <a:gd name="adj" fmla="val 45455"/>
            </a:avLst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68096" y="3822192"/>
            <a:ext cx="26974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SPACE + MOBILIZATION SUPPORT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768096" y="422452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&amp; project terms are subject to applicable program conditions.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4041648" y="1572768"/>
            <a:ext cx="7534656" cy="932688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315968" y="1755648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PROGRAM SNAPSHOT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5596128" y="1719072"/>
            <a:ext cx="329184" cy="329184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59612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◉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01675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AGE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601675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Male + Female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7516368" y="1719072"/>
            <a:ext cx="329184" cy="329184"/>
          </a:xfrm>
          <a:prstGeom prst="ellipse">
            <a:avLst/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1636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◷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93699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TIME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793699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7 Days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9436608" y="1719072"/>
            <a:ext cx="329184" cy="32918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3660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◍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985723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GEN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985723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Male + Female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4041648" y="2761488"/>
            <a:ext cx="3657600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288536" y="301752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CANDIDATE BENEFITS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4297680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297680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4645152" y="3401568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Hospitality skill training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4297680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297680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4645152" y="3849624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Short-duration program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4297680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297680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4645152" y="4297680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receives applicable project benefit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7936992" y="2761488"/>
            <a:ext cx="3639312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8183880" y="301752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PROCESS / MOBILIZATION</a:t>
            </a:r>
            <a:endParaRPr lang="en-US" sz="900" dirty="0"/>
          </a:p>
        </p:txBody>
      </p:sp>
      <p:sp>
        <p:nvSpPr>
          <p:cNvPr id="40" name="Shape 37"/>
          <p:cNvSpPr/>
          <p:nvPr/>
        </p:nvSpPr>
        <p:spPr>
          <a:xfrm>
            <a:off x="8193024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8193024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8540496" y="3401568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Candidate mobilization</a:t>
            </a:r>
            <a:endParaRPr lang="en-US" sz="1000" dirty="0"/>
          </a:p>
        </p:txBody>
      </p:sp>
      <p:sp>
        <p:nvSpPr>
          <p:cNvPr id="43" name="Shape 40"/>
          <p:cNvSpPr/>
          <p:nvPr/>
        </p:nvSpPr>
        <p:spPr>
          <a:xfrm>
            <a:off x="8193024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8193024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8540496" y="3849624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7-day training</a:t>
            </a:r>
            <a:endParaRPr lang="en-US" sz="1000" dirty="0"/>
          </a:p>
        </p:txBody>
      </p:sp>
      <p:sp>
        <p:nvSpPr>
          <p:cNvPr id="46" name="Shape 43"/>
          <p:cNvSpPr/>
          <p:nvPr/>
        </p:nvSpPr>
        <p:spPr>
          <a:xfrm>
            <a:off x="8193024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8193024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8" name="Text 45"/>
          <p:cNvSpPr/>
          <p:nvPr/>
        </p:nvSpPr>
        <p:spPr>
          <a:xfrm>
            <a:off x="8540496" y="4297680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Project reporting</a:t>
            </a:r>
            <a:endParaRPr lang="en-US" sz="1000" dirty="0"/>
          </a:p>
        </p:txBody>
      </p:sp>
      <p:sp>
        <p:nvSpPr>
          <p:cNvPr id="49" name="Text 46"/>
          <p:cNvSpPr/>
          <p:nvPr/>
        </p:nvSpPr>
        <p:spPr>
          <a:xfrm>
            <a:off x="8156448" y="4681728"/>
            <a:ext cx="2834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SkillGrow India • Learn • Skill • Grow • Work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06040" y="246888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10 • DIGITAL EMPLOYABILITY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713232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Infosys Project — Computer Data Entry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66928" y="1298448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FIRST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30352" y="1572768"/>
            <a:ext cx="3246120" cy="3364992"/>
          </a:xfrm>
          <a:prstGeom prst="roundRect">
            <a:avLst>
              <a:gd name="adj" fmla="val 50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30352" y="1572768"/>
            <a:ext cx="64008" cy="3364992"/>
          </a:xfrm>
          <a:prstGeom prst="rect">
            <a:avLst/>
          </a:prstGeom>
          <a:solidFill>
            <a:srgbClr val="F97316"/>
          </a:solidFill>
          <a:ln w="12700">
            <a:solidFill>
              <a:srgbClr val="F9731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68096" y="1874520"/>
            <a:ext cx="27889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₹25,000 per 50-candidate batch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68096" y="2907792"/>
            <a:ext cx="2743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Trainer + training operations SkillGrow India coordinate karega.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768096" y="3813048"/>
            <a:ext cx="2697480" cy="301752"/>
          </a:xfrm>
          <a:prstGeom prst="roundRect">
            <a:avLst>
              <a:gd name="adj" fmla="val 45455"/>
            </a:avLst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68096" y="3822192"/>
            <a:ext cx="26974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SPACE + MOBILIZATION SUPPORT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768096" y="422452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&amp; project terms are subject to applicable program conditions.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4041648" y="1572768"/>
            <a:ext cx="7534656" cy="932688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315968" y="1755648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PROGRAM SNAPSHOT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5596128" y="1719072"/>
            <a:ext cx="329184" cy="329184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59612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◉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01675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AGE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601675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50 / batch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7516368" y="1719072"/>
            <a:ext cx="329184" cy="329184"/>
          </a:xfrm>
          <a:prstGeom prst="ellipse">
            <a:avLst/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51636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◷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793699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TIME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793699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Free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9436608" y="1719072"/>
            <a:ext cx="329184" cy="32918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36608" y="17190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◍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9857232" y="1636776"/>
            <a:ext cx="7498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GEN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9857232" y="1828800"/>
            <a:ext cx="1335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Male + Female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4041648" y="2761488"/>
            <a:ext cx="3657600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288536" y="3017520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CANDIDATE BENEFITS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4297680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4297680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4645152" y="3401568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Free computer data entry training</a:t>
            </a:r>
            <a:endParaRPr lang="en-US" sz="1000" dirty="0"/>
          </a:p>
        </p:txBody>
      </p:sp>
      <p:sp>
        <p:nvSpPr>
          <p:cNvPr id="32" name="Shape 29"/>
          <p:cNvSpPr/>
          <p:nvPr/>
        </p:nvSpPr>
        <p:spPr>
          <a:xfrm>
            <a:off x="4297680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4297680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4645152" y="3849624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Free certificate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4297680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4297680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4645152" y="4297680"/>
            <a:ext cx="2715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Job opportunity</a:t>
            </a:r>
            <a:endParaRPr lang="en-US" sz="1000" dirty="0"/>
          </a:p>
        </p:txBody>
      </p:sp>
      <p:sp>
        <p:nvSpPr>
          <p:cNvPr id="38" name="Shape 35"/>
          <p:cNvSpPr/>
          <p:nvPr/>
        </p:nvSpPr>
        <p:spPr>
          <a:xfrm>
            <a:off x="7936992" y="2761488"/>
            <a:ext cx="3639312" cy="2395728"/>
          </a:xfrm>
          <a:prstGeom prst="roundRect">
            <a:avLst>
              <a:gd name="adj" fmla="val 6870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8183880" y="301752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PROCESS / MOBILIZATION</a:t>
            </a:r>
            <a:endParaRPr lang="en-US" sz="900" dirty="0"/>
          </a:p>
        </p:txBody>
      </p:sp>
      <p:sp>
        <p:nvSpPr>
          <p:cNvPr id="40" name="Shape 37"/>
          <p:cNvSpPr/>
          <p:nvPr/>
        </p:nvSpPr>
        <p:spPr>
          <a:xfrm>
            <a:off x="8193024" y="341071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8193024" y="341071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8540496" y="3401568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mobilization</a:t>
            </a:r>
            <a:endParaRPr lang="en-US" sz="1000" dirty="0"/>
          </a:p>
        </p:txBody>
      </p:sp>
      <p:sp>
        <p:nvSpPr>
          <p:cNvPr id="43" name="Shape 40"/>
          <p:cNvSpPr/>
          <p:nvPr/>
        </p:nvSpPr>
        <p:spPr>
          <a:xfrm>
            <a:off x="8193024" y="38587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8193024" y="38587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8540496" y="3849624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Batch formation</a:t>
            </a:r>
            <a:endParaRPr lang="en-US" sz="1000" dirty="0"/>
          </a:p>
        </p:txBody>
      </p:sp>
      <p:sp>
        <p:nvSpPr>
          <p:cNvPr id="46" name="Shape 43"/>
          <p:cNvSpPr/>
          <p:nvPr/>
        </p:nvSpPr>
        <p:spPr>
          <a:xfrm>
            <a:off x="8193024" y="43068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8193024" y="43068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48" name="Text 45"/>
          <p:cNvSpPr/>
          <p:nvPr/>
        </p:nvSpPr>
        <p:spPr>
          <a:xfrm>
            <a:off x="8540496" y="4297680"/>
            <a:ext cx="25786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Free training → certificate / job process</a:t>
            </a:r>
            <a:endParaRPr lang="en-US" sz="1000" dirty="0"/>
          </a:p>
        </p:txBody>
      </p:sp>
      <p:sp>
        <p:nvSpPr>
          <p:cNvPr id="49" name="Text 46"/>
          <p:cNvSpPr/>
          <p:nvPr/>
        </p:nvSpPr>
        <p:spPr>
          <a:xfrm>
            <a:off x="8156448" y="4681728"/>
            <a:ext cx="2834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SkillGrow India • Learn • Skill • Grow • Work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2834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F9731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15 • CENTER ECONOMICS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5303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 + zero trainer cost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Selected center benefit references from the partnership brief.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621792" y="1691640"/>
            <a:ext cx="3319272" cy="1353312"/>
          </a:xfrm>
          <a:prstGeom prst="roundRect">
            <a:avLst>
              <a:gd name="adj" fmla="val 12162"/>
            </a:avLst>
          </a:prstGeom>
          <a:solidFill>
            <a:srgbClr val="EAF9F0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1892808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₹25,000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822960" y="2350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Infosys Data Entry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822960" y="2624328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50 candidates / batch</a:t>
            </a:r>
            <a:endParaRPr lang="en-US" sz="850" dirty="0"/>
          </a:p>
        </p:txBody>
      </p:sp>
      <p:sp>
        <p:nvSpPr>
          <p:cNvPr id="10" name="Shape 7"/>
          <p:cNvSpPr/>
          <p:nvPr/>
        </p:nvSpPr>
        <p:spPr>
          <a:xfrm>
            <a:off x="4279392" y="1691640"/>
            <a:ext cx="3319272" cy="1353312"/>
          </a:xfrm>
          <a:prstGeom prst="roundRect">
            <a:avLst>
              <a:gd name="adj" fmla="val 12162"/>
            </a:avLst>
          </a:prstGeom>
          <a:solidFill>
            <a:srgbClr val="FFF2E8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480560" y="1892808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₹10,000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4480560" y="2350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Food Handling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4480560" y="2624328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Per batch</a:t>
            </a:r>
            <a:endParaRPr lang="en-US" sz="850" dirty="0"/>
          </a:p>
        </p:txBody>
      </p:sp>
      <p:sp>
        <p:nvSpPr>
          <p:cNvPr id="14" name="Shape 11"/>
          <p:cNvSpPr/>
          <p:nvPr/>
        </p:nvSpPr>
        <p:spPr>
          <a:xfrm>
            <a:off x="7936992" y="1691640"/>
            <a:ext cx="3319272" cy="1353312"/>
          </a:xfrm>
          <a:prstGeom prst="roundRect">
            <a:avLst>
              <a:gd name="adj" fmla="val 12162"/>
            </a:avLst>
          </a:prstGeom>
          <a:solidFill>
            <a:srgbClr val="EAF4FB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138160" y="1892808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₹5k–₹10k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8138160" y="2350008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RPL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8138160" y="2624328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50 candidates / batch</a:t>
            </a:r>
            <a:endParaRPr lang="en-US" sz="850" dirty="0"/>
          </a:p>
        </p:txBody>
      </p:sp>
      <p:sp>
        <p:nvSpPr>
          <p:cNvPr id="18" name="Shape 15"/>
          <p:cNvSpPr/>
          <p:nvPr/>
        </p:nvSpPr>
        <p:spPr>
          <a:xfrm>
            <a:off x="621792" y="3410712"/>
            <a:ext cx="3319272" cy="1353312"/>
          </a:xfrm>
          <a:prstGeom prst="roundRect">
            <a:avLst>
              <a:gd name="adj" fmla="val 12162"/>
            </a:avLst>
          </a:prstGeom>
          <a:solidFill>
            <a:srgbClr val="E7FBF8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2960" y="361188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4B8A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₹10k–₹15k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822960" y="406908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AI Video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822960" y="4343400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Per batch / month</a:t>
            </a:r>
            <a:endParaRPr lang="en-US" sz="850" dirty="0"/>
          </a:p>
        </p:txBody>
      </p:sp>
      <p:sp>
        <p:nvSpPr>
          <p:cNvPr id="22" name="Shape 19"/>
          <p:cNvSpPr/>
          <p:nvPr/>
        </p:nvSpPr>
        <p:spPr>
          <a:xfrm>
            <a:off x="4279392" y="3410712"/>
            <a:ext cx="3319272" cy="1353312"/>
          </a:xfrm>
          <a:prstGeom prst="roundRect">
            <a:avLst>
              <a:gd name="adj" fmla="val 12162"/>
            </a:avLst>
          </a:prstGeom>
          <a:solidFill>
            <a:srgbClr val="FFF2E8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480560" y="361188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₹1,500 / cand.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4480560" y="406908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Hotel Management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4480560" y="4343400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Per candidate reference</a:t>
            </a:r>
            <a:endParaRPr lang="en-US" sz="850" dirty="0"/>
          </a:p>
        </p:txBody>
      </p:sp>
      <p:sp>
        <p:nvSpPr>
          <p:cNvPr id="26" name="Shape 23"/>
          <p:cNvSpPr/>
          <p:nvPr/>
        </p:nvSpPr>
        <p:spPr>
          <a:xfrm>
            <a:off x="7936992" y="3410712"/>
            <a:ext cx="3319272" cy="1353312"/>
          </a:xfrm>
          <a:prstGeom prst="roundRect">
            <a:avLst>
              <a:gd name="adj" fmla="val 12162"/>
            </a:avLst>
          </a:prstGeom>
          <a:solidFill>
            <a:srgbClr val="EAF4FB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138160" y="361188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45–60 DAYS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8138160" y="406908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Payout window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8138160" y="4343400"/>
            <a:ext cx="2834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Per-batch center payout window</a:t>
            </a:r>
            <a:endParaRPr lang="en-US" sz="850" dirty="0"/>
          </a:p>
        </p:txBody>
      </p:sp>
      <p:sp>
        <p:nvSpPr>
          <p:cNvPr id="30" name="Shape 27"/>
          <p:cNvSpPr/>
          <p:nvPr/>
        </p:nvSpPr>
        <p:spPr>
          <a:xfrm>
            <a:off x="640080" y="5349240"/>
            <a:ext cx="10881360" cy="512064"/>
          </a:xfrm>
          <a:prstGeom prst="roundRect">
            <a:avLst>
              <a:gd name="adj" fmla="val NaN"/>
            </a:avLst>
          </a:prstGeom>
          <a:solidFill>
            <a:srgbClr val="0F3D6E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41248" y="5477256"/>
            <a:ext cx="10469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Trainer cost: ₹0 for your center • Trainer arrangement &amp; payment: SkillGrow India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2834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F9731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16 • HOW TO PARTNER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5303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Partnership start karna bahut simple hai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Simple onboarding — form se center code aur activation tak.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841248" y="1783080"/>
            <a:ext cx="3063240" cy="210312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042416" y="1993392"/>
            <a:ext cx="512064" cy="512064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2416" y="199339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042416" y="26974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FORM FILL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042416" y="3127248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Partnership form complete kijiye.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023360" y="2532888"/>
            <a:ext cx="420624" cy="292608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498848" y="1783080"/>
            <a:ext cx="3063240" cy="210312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700016" y="1993392"/>
            <a:ext cx="512064" cy="512064"/>
          </a:xfrm>
          <a:prstGeom prst="ellipse">
            <a:avLst/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700016" y="199339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700016" y="26974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SCREENSHOT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700016" y="3127248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Filled form ka screenshot WhatsApp kijiye.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7680960" y="2532888"/>
            <a:ext cx="420624" cy="292608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156448" y="1783080"/>
            <a:ext cx="3063240" cy="210312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357616" y="1993392"/>
            <a:ext cx="512064" cy="51206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357616" y="199339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3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8357616" y="26974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CODE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8357616" y="3127248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Same ko share kiya gaya center code / onboarding process follow kijiye.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786384" y="4315968"/>
            <a:ext cx="10643616" cy="1078992"/>
          </a:xfrm>
          <a:prstGeom prst="roundRect">
            <a:avLst>
              <a:gd name="adj" fmla="val NaN"/>
            </a:avLst>
          </a:prstGeom>
          <a:solidFill>
            <a:srgbClr val="FFF2E8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005840" y="4553712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NEXT STEP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2121408" y="4443984"/>
            <a:ext cx="8549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Partnership form + official onboarding details ko center activation se pehle verify karein.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3D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58200" y="0"/>
            <a:ext cx="3749040" cy="3749040"/>
          </a:xfrm>
          <a:prstGeom prst="ellipse">
            <a:avLst/>
          </a:prstGeom>
          <a:solidFill>
            <a:srgbClr val="1B5C8F">
              <a:alpha val="85000"/>
            </a:srgbClr>
          </a:solidFill>
          <a:ln w="12700">
            <a:solidFill>
              <a:srgbClr val="1B5C8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464040" y="3291840"/>
            <a:ext cx="2423160" cy="2423160"/>
          </a:xfrm>
          <a:prstGeom prst="ellipse">
            <a:avLst/>
          </a:prstGeom>
          <a:solidFill>
            <a:srgbClr val="F97316">
              <a:alpha val="91000"/>
            </a:srgbClr>
          </a:solidFill>
          <a:ln w="12700">
            <a:solidFill>
              <a:srgbClr val="F97316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941832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B43C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66928" y="1673352"/>
            <a:ext cx="87782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Part 2 — Education, Competitions &amp; Job Support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594360" y="2633472"/>
            <a:ext cx="8046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D7E9F7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Course pathways + creative competitions + career support for learners</a:t>
            </a:r>
            <a:endParaRPr lang="en-US" sz="1500" dirty="0"/>
          </a:p>
        </p:txBody>
      </p:sp>
      <p:pic>
        <p:nvPicPr>
          <p:cNvPr id="7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1756" y="5166360"/>
            <a:ext cx="1601968" cy="6400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2834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F9731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17 • VOCATIONAL COURSES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5303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Certificate Programs — 6 Months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Shared vocational course list ke basis par selected pathways.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621792" y="1627632"/>
            <a:ext cx="3364992" cy="530352"/>
          </a:xfrm>
          <a:prstGeom prst="roundRect">
            <a:avLst>
              <a:gd name="adj" fmla="val 31034"/>
            </a:avLst>
          </a:prstGeom>
          <a:solidFill>
            <a:srgbClr val="F9FBFD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68096" y="1773936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01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97864" y="1719072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Food Processing Technology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4279392" y="1627632"/>
            <a:ext cx="3364992" cy="530352"/>
          </a:xfrm>
          <a:prstGeom prst="roundRect">
            <a:avLst>
              <a:gd name="adj" fmla="val 31034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425696" y="1773936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02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4855464" y="1719072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Logistics &amp; Supply Chain Management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7936992" y="1627632"/>
            <a:ext cx="3364992" cy="530352"/>
          </a:xfrm>
          <a:prstGeom prst="roundRect">
            <a:avLst>
              <a:gd name="adj" fmla="val 31034"/>
            </a:avLst>
          </a:prstGeom>
          <a:solidFill>
            <a:srgbClr val="F9FBFD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083296" y="1773936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03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8513064" y="1719072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Automotive Manufacturing Technology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621792" y="2286000"/>
            <a:ext cx="3364992" cy="530352"/>
          </a:xfrm>
          <a:prstGeom prst="roundRect">
            <a:avLst>
              <a:gd name="adj" fmla="val 31034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68096" y="2432304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04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197864" y="2377440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Hotel Management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4279392" y="2286000"/>
            <a:ext cx="3364992" cy="530352"/>
          </a:xfrm>
          <a:prstGeom prst="roundRect">
            <a:avLst>
              <a:gd name="adj" fmla="val 31034"/>
            </a:avLst>
          </a:prstGeom>
          <a:solidFill>
            <a:srgbClr val="F9FBFD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425696" y="2432304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05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4855464" y="2377440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Electronics Manufacturing Technology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7936992" y="2286000"/>
            <a:ext cx="3364992" cy="530352"/>
          </a:xfrm>
          <a:prstGeom prst="roundRect">
            <a:avLst>
              <a:gd name="adj" fmla="val 31034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083296" y="2432304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06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8513064" y="2377440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Industrial Tool Manufacturing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621792" y="2944368"/>
            <a:ext cx="3364992" cy="530352"/>
          </a:xfrm>
          <a:prstGeom prst="roundRect">
            <a:avLst>
              <a:gd name="adj" fmla="val 31034"/>
            </a:avLst>
          </a:prstGeom>
          <a:solidFill>
            <a:srgbClr val="F9FBFD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68096" y="309067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07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1197864" y="3035808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Pharmaceutical Manufacturing</a:t>
            </a:r>
            <a:endParaRPr lang="en-US" sz="900" dirty="0"/>
          </a:p>
        </p:txBody>
      </p:sp>
      <p:sp>
        <p:nvSpPr>
          <p:cNvPr id="27" name="Shape 24"/>
          <p:cNvSpPr/>
          <p:nvPr/>
        </p:nvSpPr>
        <p:spPr>
          <a:xfrm>
            <a:off x="4279392" y="2944368"/>
            <a:ext cx="3364992" cy="530352"/>
          </a:xfrm>
          <a:prstGeom prst="roundRect">
            <a:avLst>
              <a:gd name="adj" fmla="val 31034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4425696" y="309067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08</a:t>
            </a:r>
            <a:endParaRPr lang="en-US" sz="800" dirty="0"/>
          </a:p>
        </p:txBody>
      </p:sp>
      <p:sp>
        <p:nvSpPr>
          <p:cNvPr id="29" name="Text 26"/>
          <p:cNvSpPr/>
          <p:nvPr/>
        </p:nvSpPr>
        <p:spPr>
          <a:xfrm>
            <a:off x="4855464" y="3035808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Production Technology</a:t>
            </a:r>
            <a:endParaRPr lang="en-US" sz="900" dirty="0"/>
          </a:p>
        </p:txBody>
      </p:sp>
      <p:sp>
        <p:nvSpPr>
          <p:cNvPr id="30" name="Shape 27"/>
          <p:cNvSpPr/>
          <p:nvPr/>
        </p:nvSpPr>
        <p:spPr>
          <a:xfrm>
            <a:off x="7936992" y="2944368"/>
            <a:ext cx="3364992" cy="530352"/>
          </a:xfrm>
          <a:prstGeom prst="roundRect">
            <a:avLst>
              <a:gd name="adj" fmla="val 31034"/>
            </a:avLst>
          </a:prstGeom>
          <a:solidFill>
            <a:srgbClr val="F9FBFD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083296" y="309067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09</a:t>
            </a:r>
            <a:endParaRPr lang="en-US" sz="800" dirty="0"/>
          </a:p>
        </p:txBody>
      </p:sp>
      <p:sp>
        <p:nvSpPr>
          <p:cNvPr id="32" name="Text 29"/>
          <p:cNvSpPr/>
          <p:nvPr/>
        </p:nvSpPr>
        <p:spPr>
          <a:xfrm>
            <a:off x="8513064" y="3035808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Plastics Manufacturing Technology</a:t>
            </a:r>
            <a:endParaRPr lang="en-US" sz="900" dirty="0"/>
          </a:p>
        </p:txBody>
      </p:sp>
      <p:sp>
        <p:nvSpPr>
          <p:cNvPr id="33" name="Shape 30"/>
          <p:cNvSpPr/>
          <p:nvPr/>
        </p:nvSpPr>
        <p:spPr>
          <a:xfrm>
            <a:off x="621792" y="3602736"/>
            <a:ext cx="3364992" cy="530352"/>
          </a:xfrm>
          <a:prstGeom prst="roundRect">
            <a:avLst>
              <a:gd name="adj" fmla="val 31034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768096" y="374904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10</a:t>
            </a:r>
            <a:endParaRPr lang="en-US" sz="800" dirty="0"/>
          </a:p>
        </p:txBody>
      </p:sp>
      <p:sp>
        <p:nvSpPr>
          <p:cNvPr id="35" name="Text 32"/>
          <p:cNvSpPr/>
          <p:nvPr/>
        </p:nvSpPr>
        <p:spPr>
          <a:xfrm>
            <a:off x="1197864" y="3694176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Electrical Skills</a:t>
            </a:r>
            <a:endParaRPr lang="en-US" sz="900" dirty="0"/>
          </a:p>
        </p:txBody>
      </p:sp>
      <p:sp>
        <p:nvSpPr>
          <p:cNvPr id="36" name="Shape 33"/>
          <p:cNvSpPr/>
          <p:nvPr/>
        </p:nvSpPr>
        <p:spPr>
          <a:xfrm>
            <a:off x="4279392" y="3602736"/>
            <a:ext cx="3364992" cy="530352"/>
          </a:xfrm>
          <a:prstGeom prst="roundRect">
            <a:avLst>
              <a:gd name="adj" fmla="val 31034"/>
            </a:avLst>
          </a:prstGeom>
          <a:solidFill>
            <a:srgbClr val="F9FBFD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4425696" y="374904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11</a:t>
            </a:r>
            <a:endParaRPr lang="en-US" sz="800" dirty="0"/>
          </a:p>
        </p:txBody>
      </p:sp>
      <p:sp>
        <p:nvSpPr>
          <p:cNvPr id="38" name="Text 35"/>
          <p:cNvSpPr/>
          <p:nvPr/>
        </p:nvSpPr>
        <p:spPr>
          <a:xfrm>
            <a:off x="4855464" y="3694176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Textile &amp; Fabric Manufacturing Technology</a:t>
            </a:r>
            <a:endParaRPr lang="en-US" sz="900" dirty="0"/>
          </a:p>
        </p:txBody>
      </p:sp>
      <p:sp>
        <p:nvSpPr>
          <p:cNvPr id="39" name="Shape 36"/>
          <p:cNvSpPr/>
          <p:nvPr/>
        </p:nvSpPr>
        <p:spPr>
          <a:xfrm>
            <a:off x="7936992" y="3602736"/>
            <a:ext cx="3364992" cy="530352"/>
          </a:xfrm>
          <a:prstGeom prst="roundRect">
            <a:avLst>
              <a:gd name="adj" fmla="val 31034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8083296" y="374904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12</a:t>
            </a:r>
            <a:endParaRPr lang="en-US" sz="800" dirty="0"/>
          </a:p>
        </p:txBody>
      </p:sp>
      <p:sp>
        <p:nvSpPr>
          <p:cNvPr id="41" name="Text 38"/>
          <p:cNvSpPr/>
          <p:nvPr/>
        </p:nvSpPr>
        <p:spPr>
          <a:xfrm>
            <a:off x="8513064" y="3694176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Drugs Manufacturing Technology</a:t>
            </a:r>
            <a:endParaRPr lang="en-US" sz="900" dirty="0"/>
          </a:p>
        </p:txBody>
      </p:sp>
      <p:sp>
        <p:nvSpPr>
          <p:cNvPr id="42" name="Shape 39"/>
          <p:cNvSpPr/>
          <p:nvPr/>
        </p:nvSpPr>
        <p:spPr>
          <a:xfrm>
            <a:off x="621792" y="4261104"/>
            <a:ext cx="3364992" cy="530352"/>
          </a:xfrm>
          <a:prstGeom prst="roundRect">
            <a:avLst>
              <a:gd name="adj" fmla="val 31034"/>
            </a:avLst>
          </a:prstGeom>
          <a:solidFill>
            <a:srgbClr val="F9FBFD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768096" y="440740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13</a:t>
            </a:r>
            <a:endParaRPr lang="en-US" sz="800" dirty="0"/>
          </a:p>
        </p:txBody>
      </p:sp>
      <p:sp>
        <p:nvSpPr>
          <p:cNvPr id="44" name="Text 41"/>
          <p:cNvSpPr/>
          <p:nvPr/>
        </p:nvSpPr>
        <p:spPr>
          <a:xfrm>
            <a:off x="1197864" y="4352544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Printing &amp; Packaging Technology</a:t>
            </a:r>
            <a:endParaRPr lang="en-US" sz="900" dirty="0"/>
          </a:p>
        </p:txBody>
      </p:sp>
      <p:sp>
        <p:nvSpPr>
          <p:cNvPr id="45" name="Shape 42"/>
          <p:cNvSpPr/>
          <p:nvPr/>
        </p:nvSpPr>
        <p:spPr>
          <a:xfrm>
            <a:off x="4279392" y="4261104"/>
            <a:ext cx="3364992" cy="530352"/>
          </a:xfrm>
          <a:prstGeom prst="roundRect">
            <a:avLst>
              <a:gd name="adj" fmla="val 31034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4425696" y="440740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14</a:t>
            </a:r>
            <a:endParaRPr lang="en-US" sz="800" dirty="0"/>
          </a:p>
        </p:txBody>
      </p:sp>
      <p:sp>
        <p:nvSpPr>
          <p:cNvPr id="47" name="Text 44"/>
          <p:cNvSpPr/>
          <p:nvPr/>
        </p:nvSpPr>
        <p:spPr>
          <a:xfrm>
            <a:off x="4855464" y="4352544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Apparel Manufacturing &amp; Entrepreneurship</a:t>
            </a:r>
            <a:endParaRPr lang="en-US" sz="900" dirty="0"/>
          </a:p>
        </p:txBody>
      </p:sp>
      <p:sp>
        <p:nvSpPr>
          <p:cNvPr id="48" name="Shape 45"/>
          <p:cNvSpPr/>
          <p:nvPr/>
        </p:nvSpPr>
        <p:spPr>
          <a:xfrm>
            <a:off x="7936992" y="4261104"/>
            <a:ext cx="3364992" cy="530352"/>
          </a:xfrm>
          <a:prstGeom prst="roundRect">
            <a:avLst>
              <a:gd name="adj" fmla="val 31034"/>
            </a:avLst>
          </a:prstGeom>
          <a:solidFill>
            <a:srgbClr val="F9FBFD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8083296" y="440740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15</a:t>
            </a:r>
            <a:endParaRPr lang="en-US" sz="800" dirty="0"/>
          </a:p>
        </p:txBody>
      </p:sp>
      <p:sp>
        <p:nvSpPr>
          <p:cNvPr id="50" name="Text 47"/>
          <p:cNvSpPr/>
          <p:nvPr/>
        </p:nvSpPr>
        <p:spPr>
          <a:xfrm>
            <a:off x="8513064" y="4352544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Refrigeration &amp; Air Conditioning Skills</a:t>
            </a:r>
            <a:endParaRPr lang="en-US" sz="900" dirty="0"/>
          </a:p>
        </p:txBody>
      </p:sp>
      <p:sp>
        <p:nvSpPr>
          <p:cNvPr id="51" name="Shape 48"/>
          <p:cNvSpPr/>
          <p:nvPr/>
        </p:nvSpPr>
        <p:spPr>
          <a:xfrm>
            <a:off x="621792" y="4919472"/>
            <a:ext cx="3364992" cy="530352"/>
          </a:xfrm>
          <a:prstGeom prst="roundRect">
            <a:avLst>
              <a:gd name="adj" fmla="val 31034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768096" y="5065776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16</a:t>
            </a:r>
            <a:endParaRPr lang="en-US" sz="800" dirty="0"/>
          </a:p>
        </p:txBody>
      </p:sp>
      <p:sp>
        <p:nvSpPr>
          <p:cNvPr id="53" name="Text 50"/>
          <p:cNvSpPr/>
          <p:nvPr/>
        </p:nvSpPr>
        <p:spPr>
          <a:xfrm>
            <a:off x="1197864" y="5010912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Forging &amp; Casting Manufacturing Technology</a:t>
            </a:r>
            <a:endParaRPr lang="en-US" sz="900" dirty="0"/>
          </a:p>
        </p:txBody>
      </p:sp>
      <p:sp>
        <p:nvSpPr>
          <p:cNvPr id="54" name="Shape 51"/>
          <p:cNvSpPr/>
          <p:nvPr/>
        </p:nvSpPr>
        <p:spPr>
          <a:xfrm>
            <a:off x="4279392" y="4919472"/>
            <a:ext cx="3364992" cy="530352"/>
          </a:xfrm>
          <a:prstGeom prst="roundRect">
            <a:avLst>
              <a:gd name="adj" fmla="val 31034"/>
            </a:avLst>
          </a:prstGeom>
          <a:solidFill>
            <a:srgbClr val="F9FBFD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4425696" y="5065776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17</a:t>
            </a:r>
            <a:endParaRPr lang="en-US" sz="800" dirty="0"/>
          </a:p>
        </p:txBody>
      </p:sp>
      <p:sp>
        <p:nvSpPr>
          <p:cNvPr id="56" name="Text 53"/>
          <p:cNvSpPr/>
          <p:nvPr/>
        </p:nvSpPr>
        <p:spPr>
          <a:xfrm>
            <a:off x="4855464" y="5010912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Mechatronics &amp; Industrial Electronics</a:t>
            </a:r>
            <a:endParaRPr lang="en-US" sz="900" dirty="0"/>
          </a:p>
        </p:txBody>
      </p:sp>
      <p:sp>
        <p:nvSpPr>
          <p:cNvPr id="57" name="Shape 54"/>
          <p:cNvSpPr/>
          <p:nvPr/>
        </p:nvSpPr>
        <p:spPr>
          <a:xfrm>
            <a:off x="7936992" y="4919472"/>
            <a:ext cx="3364992" cy="530352"/>
          </a:xfrm>
          <a:prstGeom prst="roundRect">
            <a:avLst>
              <a:gd name="adj" fmla="val 31034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8083296" y="5065776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18</a:t>
            </a:r>
            <a:endParaRPr lang="en-US" sz="800" dirty="0"/>
          </a:p>
        </p:txBody>
      </p:sp>
      <p:sp>
        <p:nvSpPr>
          <p:cNvPr id="59" name="Text 56"/>
          <p:cNvSpPr/>
          <p:nvPr/>
        </p:nvSpPr>
        <p:spPr>
          <a:xfrm>
            <a:off x="8513064" y="5010912"/>
            <a:ext cx="2587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Paint &amp; Chemical Manufacturing Technology</a:t>
            </a:r>
            <a:endParaRPr lang="en-US" sz="900" dirty="0"/>
          </a:p>
        </p:txBody>
      </p:sp>
      <p:sp>
        <p:nvSpPr>
          <p:cNvPr id="60" name="Text 57"/>
          <p:cNvSpPr/>
          <p:nvPr/>
        </p:nvSpPr>
        <p:spPr>
          <a:xfrm>
            <a:off x="640080" y="5897880"/>
            <a:ext cx="6766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Eligibility in shared document: 10th Pass • Minimum duration: 6 Months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2834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F9731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18 • DIPLOMA PATHWAYS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5303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D.Voc Programs — 3 Years / 6 Semesters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Same sector families ko longer diploma pathway mein present kiya gaya hai.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713232" y="1664208"/>
            <a:ext cx="228600" cy="228600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13232" y="1664208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060704" y="16276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Food Processing Technology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713232" y="2121408"/>
            <a:ext cx="228600" cy="228600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3232" y="2121408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060704" y="20848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Logistics &amp; Supply Chain Management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713232" y="2578608"/>
            <a:ext cx="228600" cy="228600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13232" y="2578608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1060704" y="25420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Automotive Manufacturing Technology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713232" y="3035808"/>
            <a:ext cx="228600" cy="228600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13232" y="3035808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1060704" y="29992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Hotel Management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713232" y="3493008"/>
            <a:ext cx="228600" cy="228600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13232" y="3493008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1060704" y="34564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Electronics Manufacturing Technology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713232" y="3950208"/>
            <a:ext cx="228600" cy="228600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13232" y="3950208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1060704" y="39136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Industrial Tool Manufacturing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713232" y="4407408"/>
            <a:ext cx="228600" cy="228600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13232" y="4407408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060704" y="43708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Pharmaceutical Manufacturing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713232" y="4864608"/>
            <a:ext cx="228600" cy="228600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13232" y="4864608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1060704" y="48280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Production Technology</a:t>
            </a:r>
            <a:endParaRPr lang="en-US" sz="1000" dirty="0"/>
          </a:p>
        </p:txBody>
      </p:sp>
      <p:sp>
        <p:nvSpPr>
          <p:cNvPr id="30" name="Shape 27"/>
          <p:cNvSpPr/>
          <p:nvPr/>
        </p:nvSpPr>
        <p:spPr>
          <a:xfrm>
            <a:off x="713232" y="5321808"/>
            <a:ext cx="228600" cy="228600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13232" y="5321808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1060704" y="52852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Plastics Manufacturing Technology</a:t>
            </a:r>
            <a:endParaRPr lang="en-US" sz="1000" dirty="0"/>
          </a:p>
        </p:txBody>
      </p:sp>
      <p:sp>
        <p:nvSpPr>
          <p:cNvPr id="33" name="Shape 30"/>
          <p:cNvSpPr/>
          <p:nvPr/>
        </p:nvSpPr>
        <p:spPr>
          <a:xfrm>
            <a:off x="6245352" y="1664208"/>
            <a:ext cx="228600" cy="228600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245352" y="1664208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endParaRPr lang="en-US" sz="1100" dirty="0"/>
          </a:p>
        </p:txBody>
      </p:sp>
      <p:sp>
        <p:nvSpPr>
          <p:cNvPr id="35" name="Text 32"/>
          <p:cNvSpPr/>
          <p:nvPr/>
        </p:nvSpPr>
        <p:spPr>
          <a:xfrm>
            <a:off x="6592824" y="16276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Electrical Skills</a:t>
            </a:r>
            <a:endParaRPr lang="en-US" sz="1000" dirty="0"/>
          </a:p>
        </p:txBody>
      </p:sp>
      <p:sp>
        <p:nvSpPr>
          <p:cNvPr id="36" name="Shape 33"/>
          <p:cNvSpPr/>
          <p:nvPr/>
        </p:nvSpPr>
        <p:spPr>
          <a:xfrm>
            <a:off x="6245352" y="2121408"/>
            <a:ext cx="228600" cy="228600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245352" y="2121408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endParaRPr lang="en-US" sz="1100" dirty="0"/>
          </a:p>
        </p:txBody>
      </p:sp>
      <p:sp>
        <p:nvSpPr>
          <p:cNvPr id="38" name="Text 35"/>
          <p:cNvSpPr/>
          <p:nvPr/>
        </p:nvSpPr>
        <p:spPr>
          <a:xfrm>
            <a:off x="6592824" y="20848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Textile &amp; Fabric Manufacturing Technology</a:t>
            </a:r>
            <a:endParaRPr lang="en-US" sz="1000" dirty="0"/>
          </a:p>
        </p:txBody>
      </p:sp>
      <p:sp>
        <p:nvSpPr>
          <p:cNvPr id="39" name="Shape 36"/>
          <p:cNvSpPr/>
          <p:nvPr/>
        </p:nvSpPr>
        <p:spPr>
          <a:xfrm>
            <a:off x="6245352" y="2578608"/>
            <a:ext cx="228600" cy="228600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6245352" y="2578608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endParaRPr lang="en-US" sz="1100" dirty="0"/>
          </a:p>
        </p:txBody>
      </p:sp>
      <p:sp>
        <p:nvSpPr>
          <p:cNvPr id="41" name="Text 38"/>
          <p:cNvSpPr/>
          <p:nvPr/>
        </p:nvSpPr>
        <p:spPr>
          <a:xfrm>
            <a:off x="6592824" y="25420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Drugs Manufacturing Technology</a:t>
            </a:r>
            <a:endParaRPr lang="en-US" sz="1000" dirty="0"/>
          </a:p>
        </p:txBody>
      </p:sp>
      <p:sp>
        <p:nvSpPr>
          <p:cNvPr id="42" name="Shape 39"/>
          <p:cNvSpPr/>
          <p:nvPr/>
        </p:nvSpPr>
        <p:spPr>
          <a:xfrm>
            <a:off x="6245352" y="3035808"/>
            <a:ext cx="228600" cy="228600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6245352" y="3035808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endParaRPr lang="en-US" sz="1100" dirty="0"/>
          </a:p>
        </p:txBody>
      </p:sp>
      <p:sp>
        <p:nvSpPr>
          <p:cNvPr id="44" name="Text 41"/>
          <p:cNvSpPr/>
          <p:nvPr/>
        </p:nvSpPr>
        <p:spPr>
          <a:xfrm>
            <a:off x="6592824" y="29992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Printing &amp; Packaging</a:t>
            </a:r>
            <a:endParaRPr lang="en-US" sz="1000" dirty="0"/>
          </a:p>
        </p:txBody>
      </p:sp>
      <p:sp>
        <p:nvSpPr>
          <p:cNvPr id="45" name="Shape 42"/>
          <p:cNvSpPr/>
          <p:nvPr/>
        </p:nvSpPr>
        <p:spPr>
          <a:xfrm>
            <a:off x="6245352" y="3493008"/>
            <a:ext cx="228600" cy="228600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6245352" y="3493008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endParaRPr lang="en-US" sz="1100" dirty="0"/>
          </a:p>
        </p:txBody>
      </p:sp>
      <p:sp>
        <p:nvSpPr>
          <p:cNvPr id="47" name="Text 44"/>
          <p:cNvSpPr/>
          <p:nvPr/>
        </p:nvSpPr>
        <p:spPr>
          <a:xfrm>
            <a:off x="6592824" y="34564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Apparel Manufacturing &amp; Entrepreneurship</a:t>
            </a:r>
            <a:endParaRPr lang="en-US" sz="1000" dirty="0"/>
          </a:p>
        </p:txBody>
      </p:sp>
      <p:sp>
        <p:nvSpPr>
          <p:cNvPr id="48" name="Shape 45"/>
          <p:cNvSpPr/>
          <p:nvPr/>
        </p:nvSpPr>
        <p:spPr>
          <a:xfrm>
            <a:off x="6245352" y="3950208"/>
            <a:ext cx="228600" cy="228600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6245352" y="3950208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endParaRPr lang="en-US" sz="1100" dirty="0"/>
          </a:p>
        </p:txBody>
      </p:sp>
      <p:sp>
        <p:nvSpPr>
          <p:cNvPr id="50" name="Text 47"/>
          <p:cNvSpPr/>
          <p:nvPr/>
        </p:nvSpPr>
        <p:spPr>
          <a:xfrm>
            <a:off x="6592824" y="39136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Refrigeration &amp; Air Conditioning Skills</a:t>
            </a:r>
            <a:endParaRPr lang="en-US" sz="1000" dirty="0"/>
          </a:p>
        </p:txBody>
      </p:sp>
      <p:sp>
        <p:nvSpPr>
          <p:cNvPr id="51" name="Shape 48"/>
          <p:cNvSpPr/>
          <p:nvPr/>
        </p:nvSpPr>
        <p:spPr>
          <a:xfrm>
            <a:off x="6245352" y="4407408"/>
            <a:ext cx="228600" cy="228600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6245352" y="4407408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endParaRPr lang="en-US" sz="1100" dirty="0"/>
          </a:p>
        </p:txBody>
      </p:sp>
      <p:sp>
        <p:nvSpPr>
          <p:cNvPr id="53" name="Text 50"/>
          <p:cNvSpPr/>
          <p:nvPr/>
        </p:nvSpPr>
        <p:spPr>
          <a:xfrm>
            <a:off x="6592824" y="43708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Forging &amp; Casting Manufacturing Technology</a:t>
            </a:r>
            <a:endParaRPr lang="en-US" sz="1000" dirty="0"/>
          </a:p>
        </p:txBody>
      </p:sp>
      <p:sp>
        <p:nvSpPr>
          <p:cNvPr id="54" name="Shape 51"/>
          <p:cNvSpPr/>
          <p:nvPr/>
        </p:nvSpPr>
        <p:spPr>
          <a:xfrm>
            <a:off x="6245352" y="4864608"/>
            <a:ext cx="228600" cy="228600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6245352" y="4864608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endParaRPr lang="en-US" sz="1100" dirty="0"/>
          </a:p>
        </p:txBody>
      </p:sp>
      <p:sp>
        <p:nvSpPr>
          <p:cNvPr id="56" name="Text 53"/>
          <p:cNvSpPr/>
          <p:nvPr/>
        </p:nvSpPr>
        <p:spPr>
          <a:xfrm>
            <a:off x="6592824" y="48280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Mechatronics &amp; Industrial Electronics</a:t>
            </a:r>
            <a:endParaRPr lang="en-US" sz="1000" dirty="0"/>
          </a:p>
        </p:txBody>
      </p:sp>
      <p:sp>
        <p:nvSpPr>
          <p:cNvPr id="57" name="Shape 54"/>
          <p:cNvSpPr/>
          <p:nvPr/>
        </p:nvSpPr>
        <p:spPr>
          <a:xfrm>
            <a:off x="6245352" y="5321808"/>
            <a:ext cx="228600" cy="228600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6245352" y="5321808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•</a:t>
            </a:r>
            <a:endParaRPr lang="en-US" sz="1100" dirty="0"/>
          </a:p>
        </p:txBody>
      </p:sp>
      <p:sp>
        <p:nvSpPr>
          <p:cNvPr id="59" name="Text 56"/>
          <p:cNvSpPr/>
          <p:nvPr/>
        </p:nvSpPr>
        <p:spPr>
          <a:xfrm>
            <a:off x="6592824" y="5285232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Paint &amp; Chemical Manufacturing Technology</a:t>
            </a:r>
            <a:endParaRPr lang="en-US" sz="1000" dirty="0"/>
          </a:p>
        </p:txBody>
      </p:sp>
      <p:sp>
        <p:nvSpPr>
          <p:cNvPr id="60" name="Shape 57"/>
          <p:cNvSpPr/>
          <p:nvPr/>
        </p:nvSpPr>
        <p:spPr>
          <a:xfrm>
            <a:off x="749808" y="5833872"/>
            <a:ext cx="2103120" cy="301752"/>
          </a:xfrm>
          <a:prstGeom prst="roundRect">
            <a:avLst>
              <a:gd name="adj" fmla="val 45455"/>
            </a:avLst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749808" y="5843016"/>
            <a:ext cx="21031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Eligibility: 10th Pass Minimum</a:t>
            </a:r>
            <a:endParaRPr lang="en-US" sz="900" dirty="0"/>
          </a:p>
        </p:txBody>
      </p:sp>
      <p:sp>
        <p:nvSpPr>
          <p:cNvPr id="62" name="Shape 59"/>
          <p:cNvSpPr/>
          <p:nvPr/>
        </p:nvSpPr>
        <p:spPr>
          <a:xfrm>
            <a:off x="3017520" y="5833872"/>
            <a:ext cx="2514600" cy="301752"/>
          </a:xfrm>
          <a:prstGeom prst="roundRect">
            <a:avLst>
              <a:gd name="adj" fmla="val 45455"/>
            </a:avLst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3017520" y="5843016"/>
            <a:ext cx="25146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Duration: 3 Years (6 Semesters)</a:t>
            </a:r>
            <a:endParaRPr lang="en-US" sz="900" dirty="0"/>
          </a:p>
        </p:txBody>
      </p:sp>
      <p:sp>
        <p:nvSpPr>
          <p:cNvPr id="64" name="Shape 61"/>
          <p:cNvSpPr/>
          <p:nvPr/>
        </p:nvSpPr>
        <p:spPr>
          <a:xfrm>
            <a:off x="5715000" y="5833872"/>
            <a:ext cx="1755648" cy="301752"/>
          </a:xfrm>
          <a:prstGeom prst="roundRect">
            <a:avLst>
              <a:gd name="adj" fmla="val 45455"/>
            </a:avLst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5715000" y="5843016"/>
            <a:ext cx="175564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Sector-wise pathways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2834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F9731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19 • DEGREE-LINKED VOCATIONAL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5303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B.Voc Programs — 3 Years / 6 Semesters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12th-pass learners ke liye shared course list mein 18 sector pathways listed hain.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749808" y="1618488"/>
            <a:ext cx="5074920" cy="402336"/>
          </a:xfrm>
          <a:prstGeom prst="roundRect">
            <a:avLst>
              <a:gd name="adj" fmla="val 40909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96112" y="1719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01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298448" y="1691640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B.Voc – Food Processing Technology</a:t>
            </a:r>
            <a:endParaRPr lang="en-US" sz="920" dirty="0"/>
          </a:p>
        </p:txBody>
      </p:sp>
      <p:sp>
        <p:nvSpPr>
          <p:cNvPr id="9" name="Shape 6"/>
          <p:cNvSpPr/>
          <p:nvPr/>
        </p:nvSpPr>
        <p:spPr>
          <a:xfrm>
            <a:off x="6236208" y="1618488"/>
            <a:ext cx="5074920" cy="402336"/>
          </a:xfrm>
          <a:prstGeom prst="roundRect">
            <a:avLst>
              <a:gd name="adj" fmla="val 40909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382512" y="17190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02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6784848" y="1691640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B.Voc – Logistics &amp; Supply Chain Management</a:t>
            </a:r>
            <a:endParaRPr lang="en-US" sz="920" dirty="0"/>
          </a:p>
        </p:txBody>
      </p:sp>
      <p:sp>
        <p:nvSpPr>
          <p:cNvPr id="12" name="Shape 9"/>
          <p:cNvSpPr/>
          <p:nvPr/>
        </p:nvSpPr>
        <p:spPr>
          <a:xfrm>
            <a:off x="749808" y="2103120"/>
            <a:ext cx="5074920" cy="402336"/>
          </a:xfrm>
          <a:prstGeom prst="roundRect">
            <a:avLst>
              <a:gd name="adj" fmla="val 40909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96112" y="2203704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03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298448" y="2176272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B.Voc – Automotive Manufacturing Technology</a:t>
            </a:r>
            <a:endParaRPr lang="en-US" sz="920" dirty="0"/>
          </a:p>
        </p:txBody>
      </p:sp>
      <p:sp>
        <p:nvSpPr>
          <p:cNvPr id="15" name="Shape 12"/>
          <p:cNvSpPr/>
          <p:nvPr/>
        </p:nvSpPr>
        <p:spPr>
          <a:xfrm>
            <a:off x="6236208" y="2103120"/>
            <a:ext cx="5074920" cy="402336"/>
          </a:xfrm>
          <a:prstGeom prst="roundRect">
            <a:avLst>
              <a:gd name="adj" fmla="val 40909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382512" y="2203704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04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6784848" y="2176272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B.Voc – Hotel Management</a:t>
            </a:r>
            <a:endParaRPr lang="en-US" sz="920" dirty="0"/>
          </a:p>
        </p:txBody>
      </p:sp>
      <p:sp>
        <p:nvSpPr>
          <p:cNvPr id="18" name="Shape 15"/>
          <p:cNvSpPr/>
          <p:nvPr/>
        </p:nvSpPr>
        <p:spPr>
          <a:xfrm>
            <a:off x="749808" y="2587752"/>
            <a:ext cx="5074920" cy="402336"/>
          </a:xfrm>
          <a:prstGeom prst="roundRect">
            <a:avLst>
              <a:gd name="adj" fmla="val 40909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96112" y="268833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05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1298448" y="2660904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B.Voc – Electronics Manufacturing Technology</a:t>
            </a:r>
            <a:endParaRPr lang="en-US" sz="920" dirty="0"/>
          </a:p>
        </p:txBody>
      </p:sp>
      <p:sp>
        <p:nvSpPr>
          <p:cNvPr id="21" name="Shape 18"/>
          <p:cNvSpPr/>
          <p:nvPr/>
        </p:nvSpPr>
        <p:spPr>
          <a:xfrm>
            <a:off x="6236208" y="2587752"/>
            <a:ext cx="5074920" cy="402336"/>
          </a:xfrm>
          <a:prstGeom prst="roundRect">
            <a:avLst>
              <a:gd name="adj" fmla="val 40909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68833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06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6784848" y="2660904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B.Voc – Industrial Tool Manufacturing</a:t>
            </a:r>
            <a:endParaRPr lang="en-US" sz="920" dirty="0"/>
          </a:p>
        </p:txBody>
      </p:sp>
      <p:sp>
        <p:nvSpPr>
          <p:cNvPr id="24" name="Shape 21"/>
          <p:cNvSpPr/>
          <p:nvPr/>
        </p:nvSpPr>
        <p:spPr>
          <a:xfrm>
            <a:off x="749808" y="3072384"/>
            <a:ext cx="5074920" cy="402336"/>
          </a:xfrm>
          <a:prstGeom prst="roundRect">
            <a:avLst>
              <a:gd name="adj" fmla="val 40909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896112" y="317296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07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1298448" y="3145536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B.Voc – Pharmaceutical Manufacturing</a:t>
            </a:r>
            <a:endParaRPr lang="en-US" sz="920" dirty="0"/>
          </a:p>
        </p:txBody>
      </p:sp>
      <p:sp>
        <p:nvSpPr>
          <p:cNvPr id="27" name="Shape 24"/>
          <p:cNvSpPr/>
          <p:nvPr/>
        </p:nvSpPr>
        <p:spPr>
          <a:xfrm>
            <a:off x="6236208" y="3072384"/>
            <a:ext cx="5074920" cy="402336"/>
          </a:xfrm>
          <a:prstGeom prst="roundRect">
            <a:avLst>
              <a:gd name="adj" fmla="val 40909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382512" y="317296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08</a:t>
            </a:r>
            <a:endParaRPr lang="en-US" sz="800" dirty="0"/>
          </a:p>
        </p:txBody>
      </p:sp>
      <p:sp>
        <p:nvSpPr>
          <p:cNvPr id="29" name="Text 26"/>
          <p:cNvSpPr/>
          <p:nvPr/>
        </p:nvSpPr>
        <p:spPr>
          <a:xfrm>
            <a:off x="6784848" y="3145536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B.Voc – Production Technology</a:t>
            </a:r>
            <a:endParaRPr lang="en-US" sz="920" dirty="0"/>
          </a:p>
        </p:txBody>
      </p:sp>
      <p:sp>
        <p:nvSpPr>
          <p:cNvPr id="30" name="Shape 27"/>
          <p:cNvSpPr/>
          <p:nvPr/>
        </p:nvSpPr>
        <p:spPr>
          <a:xfrm>
            <a:off x="749808" y="3557016"/>
            <a:ext cx="5074920" cy="402336"/>
          </a:xfrm>
          <a:prstGeom prst="roundRect">
            <a:avLst>
              <a:gd name="adj" fmla="val 40909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96112" y="365760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09</a:t>
            </a:r>
            <a:endParaRPr lang="en-US" sz="800" dirty="0"/>
          </a:p>
        </p:txBody>
      </p:sp>
      <p:sp>
        <p:nvSpPr>
          <p:cNvPr id="32" name="Text 29"/>
          <p:cNvSpPr/>
          <p:nvPr/>
        </p:nvSpPr>
        <p:spPr>
          <a:xfrm>
            <a:off x="1298448" y="3630168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B.Voc – Plastics Manufacturing Technology</a:t>
            </a:r>
            <a:endParaRPr lang="en-US" sz="920" dirty="0"/>
          </a:p>
        </p:txBody>
      </p:sp>
      <p:sp>
        <p:nvSpPr>
          <p:cNvPr id="33" name="Shape 30"/>
          <p:cNvSpPr/>
          <p:nvPr/>
        </p:nvSpPr>
        <p:spPr>
          <a:xfrm>
            <a:off x="6236208" y="3557016"/>
            <a:ext cx="5074920" cy="402336"/>
          </a:xfrm>
          <a:prstGeom prst="roundRect">
            <a:avLst>
              <a:gd name="adj" fmla="val 40909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382512" y="365760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10</a:t>
            </a:r>
            <a:endParaRPr lang="en-US" sz="800" dirty="0"/>
          </a:p>
        </p:txBody>
      </p:sp>
      <p:sp>
        <p:nvSpPr>
          <p:cNvPr id="35" name="Text 32"/>
          <p:cNvSpPr/>
          <p:nvPr/>
        </p:nvSpPr>
        <p:spPr>
          <a:xfrm>
            <a:off x="6784848" y="3630168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B.Voc – Electrical Skills</a:t>
            </a:r>
            <a:endParaRPr lang="en-US" sz="920" dirty="0"/>
          </a:p>
        </p:txBody>
      </p:sp>
      <p:sp>
        <p:nvSpPr>
          <p:cNvPr id="36" name="Shape 33"/>
          <p:cNvSpPr/>
          <p:nvPr/>
        </p:nvSpPr>
        <p:spPr>
          <a:xfrm>
            <a:off x="749808" y="4041648"/>
            <a:ext cx="5074920" cy="402336"/>
          </a:xfrm>
          <a:prstGeom prst="roundRect">
            <a:avLst>
              <a:gd name="adj" fmla="val 40909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896112" y="414223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11</a:t>
            </a:r>
            <a:endParaRPr lang="en-US" sz="800" dirty="0"/>
          </a:p>
        </p:txBody>
      </p:sp>
      <p:sp>
        <p:nvSpPr>
          <p:cNvPr id="38" name="Text 35"/>
          <p:cNvSpPr/>
          <p:nvPr/>
        </p:nvSpPr>
        <p:spPr>
          <a:xfrm>
            <a:off x="1298448" y="4114800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B.Voc – Textile &amp; Fabric Manufacturing Technology</a:t>
            </a:r>
            <a:endParaRPr lang="en-US" sz="920" dirty="0"/>
          </a:p>
        </p:txBody>
      </p:sp>
      <p:sp>
        <p:nvSpPr>
          <p:cNvPr id="39" name="Shape 36"/>
          <p:cNvSpPr/>
          <p:nvPr/>
        </p:nvSpPr>
        <p:spPr>
          <a:xfrm>
            <a:off x="6236208" y="4041648"/>
            <a:ext cx="5074920" cy="402336"/>
          </a:xfrm>
          <a:prstGeom prst="roundRect">
            <a:avLst>
              <a:gd name="adj" fmla="val 40909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6382512" y="414223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12</a:t>
            </a:r>
            <a:endParaRPr lang="en-US" sz="800" dirty="0"/>
          </a:p>
        </p:txBody>
      </p:sp>
      <p:sp>
        <p:nvSpPr>
          <p:cNvPr id="41" name="Text 38"/>
          <p:cNvSpPr/>
          <p:nvPr/>
        </p:nvSpPr>
        <p:spPr>
          <a:xfrm>
            <a:off x="6784848" y="4114800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B.Voc – Drugs Manufacturing Technology</a:t>
            </a:r>
            <a:endParaRPr lang="en-US" sz="920" dirty="0"/>
          </a:p>
        </p:txBody>
      </p:sp>
      <p:sp>
        <p:nvSpPr>
          <p:cNvPr id="42" name="Shape 39"/>
          <p:cNvSpPr/>
          <p:nvPr/>
        </p:nvSpPr>
        <p:spPr>
          <a:xfrm>
            <a:off x="749808" y="4526280"/>
            <a:ext cx="5074920" cy="402336"/>
          </a:xfrm>
          <a:prstGeom prst="roundRect">
            <a:avLst>
              <a:gd name="adj" fmla="val 40909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896112" y="4626864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13</a:t>
            </a:r>
            <a:endParaRPr lang="en-US" sz="800" dirty="0"/>
          </a:p>
        </p:txBody>
      </p:sp>
      <p:sp>
        <p:nvSpPr>
          <p:cNvPr id="44" name="Text 41"/>
          <p:cNvSpPr/>
          <p:nvPr/>
        </p:nvSpPr>
        <p:spPr>
          <a:xfrm>
            <a:off x="1298448" y="4599432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B.Voc – Printing &amp; Packaging Technology</a:t>
            </a:r>
            <a:endParaRPr lang="en-US" sz="920" dirty="0"/>
          </a:p>
        </p:txBody>
      </p:sp>
      <p:sp>
        <p:nvSpPr>
          <p:cNvPr id="45" name="Shape 42"/>
          <p:cNvSpPr/>
          <p:nvPr/>
        </p:nvSpPr>
        <p:spPr>
          <a:xfrm>
            <a:off x="6236208" y="4526280"/>
            <a:ext cx="5074920" cy="402336"/>
          </a:xfrm>
          <a:prstGeom prst="roundRect">
            <a:avLst>
              <a:gd name="adj" fmla="val 40909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6382512" y="4626864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14</a:t>
            </a:r>
            <a:endParaRPr lang="en-US" sz="800" dirty="0"/>
          </a:p>
        </p:txBody>
      </p:sp>
      <p:sp>
        <p:nvSpPr>
          <p:cNvPr id="47" name="Text 44"/>
          <p:cNvSpPr/>
          <p:nvPr/>
        </p:nvSpPr>
        <p:spPr>
          <a:xfrm>
            <a:off x="6784848" y="4599432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B.Voc – Apparel Manufacturing &amp; Entrepreneurship</a:t>
            </a:r>
            <a:endParaRPr lang="en-US" sz="920" dirty="0"/>
          </a:p>
        </p:txBody>
      </p:sp>
      <p:sp>
        <p:nvSpPr>
          <p:cNvPr id="48" name="Shape 45"/>
          <p:cNvSpPr/>
          <p:nvPr/>
        </p:nvSpPr>
        <p:spPr>
          <a:xfrm>
            <a:off x="749808" y="5010912"/>
            <a:ext cx="5074920" cy="402336"/>
          </a:xfrm>
          <a:prstGeom prst="roundRect">
            <a:avLst>
              <a:gd name="adj" fmla="val 40909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896112" y="511149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15</a:t>
            </a:r>
            <a:endParaRPr lang="en-US" sz="800" dirty="0"/>
          </a:p>
        </p:txBody>
      </p:sp>
      <p:sp>
        <p:nvSpPr>
          <p:cNvPr id="50" name="Text 47"/>
          <p:cNvSpPr/>
          <p:nvPr/>
        </p:nvSpPr>
        <p:spPr>
          <a:xfrm>
            <a:off x="1298448" y="5084064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B.Voc – Refrigeration &amp; Air Conditioning Skills</a:t>
            </a:r>
            <a:endParaRPr lang="en-US" sz="920" dirty="0"/>
          </a:p>
        </p:txBody>
      </p:sp>
      <p:sp>
        <p:nvSpPr>
          <p:cNvPr id="51" name="Shape 48"/>
          <p:cNvSpPr/>
          <p:nvPr/>
        </p:nvSpPr>
        <p:spPr>
          <a:xfrm>
            <a:off x="6236208" y="5010912"/>
            <a:ext cx="5074920" cy="402336"/>
          </a:xfrm>
          <a:prstGeom prst="roundRect">
            <a:avLst>
              <a:gd name="adj" fmla="val 40909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6382512" y="511149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16</a:t>
            </a:r>
            <a:endParaRPr lang="en-US" sz="800" dirty="0"/>
          </a:p>
        </p:txBody>
      </p:sp>
      <p:sp>
        <p:nvSpPr>
          <p:cNvPr id="53" name="Text 50"/>
          <p:cNvSpPr/>
          <p:nvPr/>
        </p:nvSpPr>
        <p:spPr>
          <a:xfrm>
            <a:off x="6784848" y="5084064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B.Voc – Forging &amp; Casting Manufacturing Technology</a:t>
            </a:r>
            <a:endParaRPr lang="en-US" sz="920" dirty="0"/>
          </a:p>
        </p:txBody>
      </p:sp>
      <p:sp>
        <p:nvSpPr>
          <p:cNvPr id="54" name="Shape 51"/>
          <p:cNvSpPr/>
          <p:nvPr/>
        </p:nvSpPr>
        <p:spPr>
          <a:xfrm>
            <a:off x="749808" y="5495544"/>
            <a:ext cx="5074920" cy="402336"/>
          </a:xfrm>
          <a:prstGeom prst="roundRect">
            <a:avLst>
              <a:gd name="adj" fmla="val 40909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896112" y="55961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17</a:t>
            </a:r>
            <a:endParaRPr lang="en-US" sz="800" dirty="0"/>
          </a:p>
        </p:txBody>
      </p:sp>
      <p:sp>
        <p:nvSpPr>
          <p:cNvPr id="56" name="Text 53"/>
          <p:cNvSpPr/>
          <p:nvPr/>
        </p:nvSpPr>
        <p:spPr>
          <a:xfrm>
            <a:off x="1298448" y="5568696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B.Voc – Mechatronics &amp; Industrial Electronics</a:t>
            </a:r>
            <a:endParaRPr lang="en-US" sz="920" dirty="0"/>
          </a:p>
        </p:txBody>
      </p:sp>
      <p:sp>
        <p:nvSpPr>
          <p:cNvPr id="57" name="Shape 54"/>
          <p:cNvSpPr/>
          <p:nvPr/>
        </p:nvSpPr>
        <p:spPr>
          <a:xfrm>
            <a:off x="6236208" y="5495544"/>
            <a:ext cx="5074920" cy="402336"/>
          </a:xfrm>
          <a:prstGeom prst="roundRect">
            <a:avLst>
              <a:gd name="adj" fmla="val 40909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6382512" y="559612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18</a:t>
            </a:r>
            <a:endParaRPr lang="en-US" sz="800" dirty="0"/>
          </a:p>
        </p:txBody>
      </p:sp>
      <p:sp>
        <p:nvSpPr>
          <p:cNvPr id="59" name="Text 56"/>
          <p:cNvSpPr/>
          <p:nvPr/>
        </p:nvSpPr>
        <p:spPr>
          <a:xfrm>
            <a:off x="6784848" y="5568696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2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B.Voc – Paint &amp; Chemical Manufacturing Technology</a:t>
            </a:r>
            <a:endParaRPr lang="en-US" sz="920" dirty="0"/>
          </a:p>
        </p:txBody>
      </p:sp>
      <p:sp>
        <p:nvSpPr>
          <p:cNvPr id="60" name="Text 57"/>
          <p:cNvSpPr/>
          <p:nvPr/>
        </p:nvSpPr>
        <p:spPr>
          <a:xfrm>
            <a:off x="768096" y="5797296"/>
            <a:ext cx="48463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Eligibility: 12th Pass • Duration: 3 Years (6 Semesters)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2834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F9731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20 • JOB-LINKED SKILL COURSES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5303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Selected NSDC Course Pathways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Uploaded NSDC course list se representative, job-oriented examples.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30352" y="1609344"/>
            <a:ext cx="11137392" cy="4361688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31520" y="1847088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SECTOR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2029968" y="1847088"/>
            <a:ext cx="5669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COURSE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8028432" y="1847088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HOURS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9253728" y="1847088"/>
            <a:ext cx="1920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QUALIFICATION</a:t>
            </a:r>
            <a:endParaRPr lang="en-US" sz="800" dirty="0"/>
          </a:p>
        </p:txBody>
      </p:sp>
      <p:sp>
        <p:nvSpPr>
          <p:cNvPr id="11" name="Shape 8"/>
          <p:cNvSpPr/>
          <p:nvPr/>
        </p:nvSpPr>
        <p:spPr>
          <a:xfrm>
            <a:off x="694944" y="2121408"/>
            <a:ext cx="10716768" cy="256032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2157984"/>
            <a:ext cx="11887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Automotive</a:t>
            </a:r>
            <a:endParaRPr lang="en-US" sz="780" dirty="0"/>
          </a:p>
        </p:txBody>
      </p:sp>
      <p:sp>
        <p:nvSpPr>
          <p:cNvPr id="13" name="Text 10"/>
          <p:cNvSpPr/>
          <p:nvPr/>
        </p:nvSpPr>
        <p:spPr>
          <a:xfrm>
            <a:off x="2029968" y="2157984"/>
            <a:ext cx="56692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Driving Assistant</a:t>
            </a:r>
            <a:endParaRPr lang="en-US" sz="810" dirty="0"/>
          </a:p>
        </p:txBody>
      </p:sp>
      <p:sp>
        <p:nvSpPr>
          <p:cNvPr id="14" name="Text 11"/>
          <p:cNvSpPr/>
          <p:nvPr/>
        </p:nvSpPr>
        <p:spPr>
          <a:xfrm>
            <a:off x="8028432" y="2157984"/>
            <a:ext cx="10515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200 hrs</a:t>
            </a:r>
            <a:endParaRPr lang="en-US" sz="810" dirty="0"/>
          </a:p>
        </p:txBody>
      </p:sp>
      <p:sp>
        <p:nvSpPr>
          <p:cNvPr id="15" name="Text 12"/>
          <p:cNvSpPr/>
          <p:nvPr/>
        </p:nvSpPr>
        <p:spPr>
          <a:xfrm>
            <a:off x="9253728" y="2157984"/>
            <a:ext cx="199339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7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5th Class, 18 years</a:t>
            </a:r>
            <a:endParaRPr lang="en-US" sz="770" dirty="0"/>
          </a:p>
        </p:txBody>
      </p:sp>
      <p:sp>
        <p:nvSpPr>
          <p:cNvPr id="16" name="Text 13"/>
          <p:cNvSpPr/>
          <p:nvPr/>
        </p:nvSpPr>
        <p:spPr>
          <a:xfrm>
            <a:off x="731520" y="2450592"/>
            <a:ext cx="11887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Domestic Worker</a:t>
            </a:r>
            <a:endParaRPr lang="en-US" sz="780" dirty="0"/>
          </a:p>
        </p:txBody>
      </p:sp>
      <p:sp>
        <p:nvSpPr>
          <p:cNvPr id="17" name="Text 14"/>
          <p:cNvSpPr/>
          <p:nvPr/>
        </p:nvSpPr>
        <p:spPr>
          <a:xfrm>
            <a:off x="2029968" y="2450592"/>
            <a:ext cx="56692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Child Caretaker (Non Clinical)</a:t>
            </a:r>
            <a:endParaRPr lang="en-US" sz="810" dirty="0"/>
          </a:p>
        </p:txBody>
      </p:sp>
      <p:sp>
        <p:nvSpPr>
          <p:cNvPr id="18" name="Text 15"/>
          <p:cNvSpPr/>
          <p:nvPr/>
        </p:nvSpPr>
        <p:spPr>
          <a:xfrm>
            <a:off x="8028432" y="2450592"/>
            <a:ext cx="10515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200 hrs</a:t>
            </a:r>
            <a:endParaRPr lang="en-US" sz="810" dirty="0"/>
          </a:p>
        </p:txBody>
      </p:sp>
      <p:sp>
        <p:nvSpPr>
          <p:cNvPr id="19" name="Text 16"/>
          <p:cNvSpPr/>
          <p:nvPr/>
        </p:nvSpPr>
        <p:spPr>
          <a:xfrm>
            <a:off x="9253728" y="2450592"/>
            <a:ext cx="199339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7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Basic Literacy</a:t>
            </a:r>
            <a:endParaRPr lang="en-US" sz="770" dirty="0"/>
          </a:p>
        </p:txBody>
      </p:sp>
      <p:sp>
        <p:nvSpPr>
          <p:cNvPr id="20" name="Shape 17"/>
          <p:cNvSpPr/>
          <p:nvPr/>
        </p:nvSpPr>
        <p:spPr>
          <a:xfrm>
            <a:off x="694944" y="2706624"/>
            <a:ext cx="10716768" cy="256032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31520" y="2743200"/>
            <a:ext cx="11887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Green Jobs</a:t>
            </a:r>
            <a:endParaRPr lang="en-US" sz="780" dirty="0"/>
          </a:p>
        </p:txBody>
      </p:sp>
      <p:sp>
        <p:nvSpPr>
          <p:cNvPr id="22" name="Text 19"/>
          <p:cNvSpPr/>
          <p:nvPr/>
        </p:nvSpPr>
        <p:spPr>
          <a:xfrm>
            <a:off x="2029968" y="2743200"/>
            <a:ext cx="56692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Solar PV Installer – Electrical</a:t>
            </a:r>
            <a:endParaRPr lang="en-US" sz="810" dirty="0"/>
          </a:p>
        </p:txBody>
      </p:sp>
      <p:sp>
        <p:nvSpPr>
          <p:cNvPr id="23" name="Text 20"/>
          <p:cNvSpPr/>
          <p:nvPr/>
        </p:nvSpPr>
        <p:spPr>
          <a:xfrm>
            <a:off x="8028432" y="2743200"/>
            <a:ext cx="10515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200 hrs</a:t>
            </a:r>
            <a:endParaRPr lang="en-US" sz="810" dirty="0"/>
          </a:p>
        </p:txBody>
      </p:sp>
      <p:sp>
        <p:nvSpPr>
          <p:cNvPr id="24" name="Text 21"/>
          <p:cNvSpPr/>
          <p:nvPr/>
        </p:nvSpPr>
        <p:spPr>
          <a:xfrm>
            <a:off x="9253728" y="2743200"/>
            <a:ext cx="199339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7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10th + ITI / Diploma</a:t>
            </a:r>
            <a:endParaRPr lang="en-US" sz="770" dirty="0"/>
          </a:p>
        </p:txBody>
      </p:sp>
      <p:sp>
        <p:nvSpPr>
          <p:cNvPr id="25" name="Text 22"/>
          <p:cNvSpPr/>
          <p:nvPr/>
        </p:nvSpPr>
        <p:spPr>
          <a:xfrm>
            <a:off x="731520" y="3035808"/>
            <a:ext cx="11887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Logistics</a:t>
            </a:r>
            <a:endParaRPr lang="en-US" sz="780" dirty="0"/>
          </a:p>
        </p:txBody>
      </p:sp>
      <p:sp>
        <p:nvSpPr>
          <p:cNvPr id="26" name="Text 23"/>
          <p:cNvSpPr/>
          <p:nvPr/>
        </p:nvSpPr>
        <p:spPr>
          <a:xfrm>
            <a:off x="2029968" y="3035808"/>
            <a:ext cx="56692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Inventory Clerk</a:t>
            </a:r>
            <a:endParaRPr lang="en-US" sz="810" dirty="0"/>
          </a:p>
        </p:txBody>
      </p:sp>
      <p:sp>
        <p:nvSpPr>
          <p:cNvPr id="27" name="Text 24"/>
          <p:cNvSpPr/>
          <p:nvPr/>
        </p:nvSpPr>
        <p:spPr>
          <a:xfrm>
            <a:off x="8028432" y="3035808"/>
            <a:ext cx="10515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270 hrs</a:t>
            </a:r>
            <a:endParaRPr lang="en-US" sz="810" dirty="0"/>
          </a:p>
        </p:txBody>
      </p:sp>
      <p:sp>
        <p:nvSpPr>
          <p:cNvPr id="28" name="Text 25"/>
          <p:cNvSpPr/>
          <p:nvPr/>
        </p:nvSpPr>
        <p:spPr>
          <a:xfrm>
            <a:off x="9253728" y="3035808"/>
            <a:ext cx="199339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7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Class X / ITI + experience</a:t>
            </a:r>
            <a:endParaRPr lang="en-US" sz="770" dirty="0"/>
          </a:p>
        </p:txBody>
      </p:sp>
      <p:sp>
        <p:nvSpPr>
          <p:cNvPr id="29" name="Shape 26"/>
          <p:cNvSpPr/>
          <p:nvPr/>
        </p:nvSpPr>
        <p:spPr>
          <a:xfrm>
            <a:off x="694944" y="3291840"/>
            <a:ext cx="10716768" cy="256032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31520" y="3328416"/>
            <a:ext cx="11887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Beauty &amp; Wellness</a:t>
            </a:r>
            <a:endParaRPr lang="en-US" sz="780" dirty="0"/>
          </a:p>
        </p:txBody>
      </p:sp>
      <p:sp>
        <p:nvSpPr>
          <p:cNvPr id="31" name="Text 28"/>
          <p:cNvSpPr/>
          <p:nvPr/>
        </p:nvSpPr>
        <p:spPr>
          <a:xfrm>
            <a:off x="2029968" y="3328416"/>
            <a:ext cx="56692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Assistant Nail Technician</a:t>
            </a:r>
            <a:endParaRPr lang="en-US" sz="810" dirty="0"/>
          </a:p>
        </p:txBody>
      </p:sp>
      <p:sp>
        <p:nvSpPr>
          <p:cNvPr id="32" name="Text 29"/>
          <p:cNvSpPr/>
          <p:nvPr/>
        </p:nvSpPr>
        <p:spPr>
          <a:xfrm>
            <a:off x="8028432" y="3328416"/>
            <a:ext cx="10515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280 hrs</a:t>
            </a:r>
            <a:endParaRPr lang="en-US" sz="810" dirty="0"/>
          </a:p>
        </p:txBody>
      </p:sp>
      <p:sp>
        <p:nvSpPr>
          <p:cNvPr id="33" name="Text 30"/>
          <p:cNvSpPr/>
          <p:nvPr/>
        </p:nvSpPr>
        <p:spPr>
          <a:xfrm>
            <a:off x="9253728" y="3328416"/>
            <a:ext cx="199339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7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VIIIth Pass</a:t>
            </a:r>
            <a:endParaRPr lang="en-US" sz="770" dirty="0"/>
          </a:p>
        </p:txBody>
      </p:sp>
      <p:sp>
        <p:nvSpPr>
          <p:cNvPr id="34" name="Text 31"/>
          <p:cNvSpPr/>
          <p:nvPr/>
        </p:nvSpPr>
        <p:spPr>
          <a:xfrm>
            <a:off x="731520" y="3621024"/>
            <a:ext cx="11887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Apparel</a:t>
            </a:r>
            <a:endParaRPr lang="en-US" sz="780" dirty="0"/>
          </a:p>
        </p:txBody>
      </p:sp>
      <p:sp>
        <p:nvSpPr>
          <p:cNvPr id="35" name="Text 32"/>
          <p:cNvSpPr/>
          <p:nvPr/>
        </p:nvSpPr>
        <p:spPr>
          <a:xfrm>
            <a:off x="2029968" y="3621024"/>
            <a:ext cx="56692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Sewing Machine Operator</a:t>
            </a:r>
            <a:endParaRPr lang="en-US" sz="810" dirty="0"/>
          </a:p>
        </p:txBody>
      </p:sp>
      <p:sp>
        <p:nvSpPr>
          <p:cNvPr id="36" name="Text 33"/>
          <p:cNvSpPr/>
          <p:nvPr/>
        </p:nvSpPr>
        <p:spPr>
          <a:xfrm>
            <a:off x="8028432" y="3621024"/>
            <a:ext cx="10515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285 hrs</a:t>
            </a:r>
            <a:endParaRPr lang="en-US" sz="810" dirty="0"/>
          </a:p>
        </p:txBody>
      </p:sp>
      <p:sp>
        <p:nvSpPr>
          <p:cNvPr id="37" name="Text 34"/>
          <p:cNvSpPr/>
          <p:nvPr/>
        </p:nvSpPr>
        <p:spPr>
          <a:xfrm>
            <a:off x="9253728" y="3621024"/>
            <a:ext cx="199339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7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5th Class</a:t>
            </a:r>
            <a:endParaRPr lang="en-US" sz="770" dirty="0"/>
          </a:p>
        </p:txBody>
      </p:sp>
      <p:sp>
        <p:nvSpPr>
          <p:cNvPr id="38" name="Shape 35"/>
          <p:cNvSpPr/>
          <p:nvPr/>
        </p:nvSpPr>
        <p:spPr>
          <a:xfrm>
            <a:off x="694944" y="3877056"/>
            <a:ext cx="10716768" cy="256032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731520" y="3913632"/>
            <a:ext cx="11887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Beauty &amp; Wellness</a:t>
            </a:r>
            <a:endParaRPr lang="en-US" sz="780" dirty="0"/>
          </a:p>
        </p:txBody>
      </p:sp>
      <p:sp>
        <p:nvSpPr>
          <p:cNvPr id="40" name="Text 37"/>
          <p:cNvSpPr/>
          <p:nvPr/>
        </p:nvSpPr>
        <p:spPr>
          <a:xfrm>
            <a:off x="2029968" y="3913632"/>
            <a:ext cx="56692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Assistant Hair Dresser &amp; Stylist</a:t>
            </a:r>
            <a:endParaRPr lang="en-US" sz="810" dirty="0"/>
          </a:p>
        </p:txBody>
      </p:sp>
      <p:sp>
        <p:nvSpPr>
          <p:cNvPr id="41" name="Text 38"/>
          <p:cNvSpPr/>
          <p:nvPr/>
        </p:nvSpPr>
        <p:spPr>
          <a:xfrm>
            <a:off x="8028432" y="3913632"/>
            <a:ext cx="10515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300 hrs</a:t>
            </a:r>
            <a:endParaRPr lang="en-US" sz="810" dirty="0"/>
          </a:p>
        </p:txBody>
      </p:sp>
      <p:sp>
        <p:nvSpPr>
          <p:cNvPr id="42" name="Text 39"/>
          <p:cNvSpPr/>
          <p:nvPr/>
        </p:nvSpPr>
        <p:spPr>
          <a:xfrm>
            <a:off x="9253728" y="3913632"/>
            <a:ext cx="199339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7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VIIIth Pass</a:t>
            </a:r>
            <a:endParaRPr lang="en-US" sz="770" dirty="0"/>
          </a:p>
        </p:txBody>
      </p:sp>
      <p:sp>
        <p:nvSpPr>
          <p:cNvPr id="43" name="Text 40"/>
          <p:cNvSpPr/>
          <p:nvPr/>
        </p:nvSpPr>
        <p:spPr>
          <a:xfrm>
            <a:off x="731520" y="4206240"/>
            <a:ext cx="11887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Capital Goods</a:t>
            </a:r>
            <a:endParaRPr lang="en-US" sz="780" dirty="0"/>
          </a:p>
        </p:txBody>
      </p:sp>
      <p:sp>
        <p:nvSpPr>
          <p:cNvPr id="44" name="Text 41"/>
          <p:cNvSpPr/>
          <p:nvPr/>
        </p:nvSpPr>
        <p:spPr>
          <a:xfrm>
            <a:off x="2029968" y="4206240"/>
            <a:ext cx="56692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CNC Operator – Vertical Machining Centre</a:t>
            </a:r>
            <a:endParaRPr lang="en-US" sz="810" dirty="0"/>
          </a:p>
        </p:txBody>
      </p:sp>
      <p:sp>
        <p:nvSpPr>
          <p:cNvPr id="45" name="Text 42"/>
          <p:cNvSpPr/>
          <p:nvPr/>
        </p:nvSpPr>
        <p:spPr>
          <a:xfrm>
            <a:off x="8028432" y="4206240"/>
            <a:ext cx="10515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300 hrs</a:t>
            </a:r>
            <a:endParaRPr lang="en-US" sz="810" dirty="0"/>
          </a:p>
        </p:txBody>
      </p:sp>
      <p:sp>
        <p:nvSpPr>
          <p:cNvPr id="46" name="Text 43"/>
          <p:cNvSpPr/>
          <p:nvPr/>
        </p:nvSpPr>
        <p:spPr>
          <a:xfrm>
            <a:off x="9253728" y="4206240"/>
            <a:ext cx="199339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7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8th + ITI / experience</a:t>
            </a:r>
            <a:endParaRPr lang="en-US" sz="770" dirty="0"/>
          </a:p>
        </p:txBody>
      </p:sp>
      <p:sp>
        <p:nvSpPr>
          <p:cNvPr id="47" name="Shape 44"/>
          <p:cNvSpPr/>
          <p:nvPr/>
        </p:nvSpPr>
        <p:spPr>
          <a:xfrm>
            <a:off x="694944" y="4462272"/>
            <a:ext cx="10716768" cy="256032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731520" y="4498848"/>
            <a:ext cx="11887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Green Jobs</a:t>
            </a:r>
            <a:endParaRPr lang="en-US" sz="780" dirty="0"/>
          </a:p>
        </p:txBody>
      </p:sp>
      <p:sp>
        <p:nvSpPr>
          <p:cNvPr id="49" name="Text 46"/>
          <p:cNvSpPr/>
          <p:nvPr/>
        </p:nvSpPr>
        <p:spPr>
          <a:xfrm>
            <a:off x="2029968" y="4498848"/>
            <a:ext cx="56692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Solar PV Installer (Suryamitra)</a:t>
            </a:r>
            <a:endParaRPr lang="en-US" sz="810" dirty="0"/>
          </a:p>
        </p:txBody>
      </p:sp>
      <p:sp>
        <p:nvSpPr>
          <p:cNvPr id="50" name="Text 47"/>
          <p:cNvSpPr/>
          <p:nvPr/>
        </p:nvSpPr>
        <p:spPr>
          <a:xfrm>
            <a:off x="8028432" y="4498848"/>
            <a:ext cx="10515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300 hrs</a:t>
            </a:r>
            <a:endParaRPr lang="en-US" sz="810" dirty="0"/>
          </a:p>
        </p:txBody>
      </p:sp>
      <p:sp>
        <p:nvSpPr>
          <p:cNvPr id="51" name="Text 48"/>
          <p:cNvSpPr/>
          <p:nvPr/>
        </p:nvSpPr>
        <p:spPr>
          <a:xfrm>
            <a:off x="9253728" y="4498848"/>
            <a:ext cx="199339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7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10th + ITI / Diploma</a:t>
            </a:r>
            <a:endParaRPr lang="en-US" sz="770" dirty="0"/>
          </a:p>
        </p:txBody>
      </p:sp>
      <p:sp>
        <p:nvSpPr>
          <p:cNvPr id="52" name="Text 49"/>
          <p:cNvSpPr/>
          <p:nvPr/>
        </p:nvSpPr>
        <p:spPr>
          <a:xfrm>
            <a:off x="731520" y="4791456"/>
            <a:ext cx="11887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Logistics</a:t>
            </a:r>
            <a:endParaRPr lang="en-US" sz="780" dirty="0"/>
          </a:p>
        </p:txBody>
      </p:sp>
      <p:sp>
        <p:nvSpPr>
          <p:cNvPr id="53" name="Text 50"/>
          <p:cNvSpPr/>
          <p:nvPr/>
        </p:nvSpPr>
        <p:spPr>
          <a:xfrm>
            <a:off x="2029968" y="4791456"/>
            <a:ext cx="56692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Warehouse Packer</a:t>
            </a:r>
            <a:endParaRPr lang="en-US" sz="810" dirty="0"/>
          </a:p>
        </p:txBody>
      </p:sp>
      <p:sp>
        <p:nvSpPr>
          <p:cNvPr id="54" name="Text 51"/>
          <p:cNvSpPr/>
          <p:nvPr/>
        </p:nvSpPr>
        <p:spPr>
          <a:xfrm>
            <a:off x="8028432" y="4791456"/>
            <a:ext cx="10515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300 hrs</a:t>
            </a:r>
            <a:endParaRPr lang="en-US" sz="810" dirty="0"/>
          </a:p>
        </p:txBody>
      </p:sp>
      <p:sp>
        <p:nvSpPr>
          <p:cNvPr id="55" name="Text 52"/>
          <p:cNvSpPr/>
          <p:nvPr/>
        </p:nvSpPr>
        <p:spPr>
          <a:xfrm>
            <a:off x="9253728" y="4791456"/>
            <a:ext cx="199339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7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Class X / ITI + experience</a:t>
            </a:r>
            <a:endParaRPr lang="en-US" sz="770" dirty="0"/>
          </a:p>
        </p:txBody>
      </p:sp>
      <p:sp>
        <p:nvSpPr>
          <p:cNvPr id="56" name="Shape 53"/>
          <p:cNvSpPr/>
          <p:nvPr/>
        </p:nvSpPr>
        <p:spPr>
          <a:xfrm>
            <a:off x="694944" y="5047488"/>
            <a:ext cx="10716768" cy="256032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731520" y="5084064"/>
            <a:ext cx="11887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Management</a:t>
            </a:r>
            <a:endParaRPr lang="en-US" sz="780" dirty="0"/>
          </a:p>
        </p:txBody>
      </p:sp>
      <p:sp>
        <p:nvSpPr>
          <p:cNvPr id="58" name="Text 55"/>
          <p:cNvSpPr/>
          <p:nvPr/>
        </p:nvSpPr>
        <p:spPr>
          <a:xfrm>
            <a:off x="2029968" y="5084064"/>
            <a:ext cx="56692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Security Guard</a:t>
            </a:r>
            <a:endParaRPr lang="en-US" sz="810" dirty="0"/>
          </a:p>
        </p:txBody>
      </p:sp>
      <p:sp>
        <p:nvSpPr>
          <p:cNvPr id="59" name="Text 56"/>
          <p:cNvSpPr/>
          <p:nvPr/>
        </p:nvSpPr>
        <p:spPr>
          <a:xfrm>
            <a:off x="8028432" y="5084064"/>
            <a:ext cx="10515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300 hrs</a:t>
            </a:r>
            <a:endParaRPr lang="en-US" sz="810" dirty="0"/>
          </a:p>
        </p:txBody>
      </p:sp>
      <p:sp>
        <p:nvSpPr>
          <p:cNvPr id="60" name="Text 57"/>
          <p:cNvSpPr/>
          <p:nvPr/>
        </p:nvSpPr>
        <p:spPr>
          <a:xfrm>
            <a:off x="9253728" y="5084064"/>
            <a:ext cx="199339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7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Class 10th pass, 18 years</a:t>
            </a:r>
            <a:endParaRPr lang="en-US" sz="770" dirty="0"/>
          </a:p>
        </p:txBody>
      </p:sp>
      <p:sp>
        <p:nvSpPr>
          <p:cNvPr id="61" name="Text 58"/>
          <p:cNvSpPr/>
          <p:nvPr/>
        </p:nvSpPr>
        <p:spPr>
          <a:xfrm>
            <a:off x="731520" y="5376672"/>
            <a:ext cx="11887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80" b="1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Textile</a:t>
            </a:r>
            <a:endParaRPr lang="en-US" sz="780" dirty="0"/>
          </a:p>
        </p:txBody>
      </p:sp>
      <p:sp>
        <p:nvSpPr>
          <p:cNvPr id="62" name="Text 59"/>
          <p:cNvSpPr/>
          <p:nvPr/>
        </p:nvSpPr>
        <p:spPr>
          <a:xfrm>
            <a:off x="2029968" y="5376672"/>
            <a:ext cx="56692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Assistant Design Maker – Textiles</a:t>
            </a:r>
            <a:endParaRPr lang="en-US" sz="810" dirty="0"/>
          </a:p>
        </p:txBody>
      </p:sp>
      <p:sp>
        <p:nvSpPr>
          <p:cNvPr id="63" name="Text 60"/>
          <p:cNvSpPr/>
          <p:nvPr/>
        </p:nvSpPr>
        <p:spPr>
          <a:xfrm>
            <a:off x="8028432" y="5376672"/>
            <a:ext cx="105156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1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300 hrs</a:t>
            </a:r>
            <a:endParaRPr lang="en-US" sz="810" dirty="0"/>
          </a:p>
        </p:txBody>
      </p:sp>
      <p:sp>
        <p:nvSpPr>
          <p:cNvPr id="64" name="Text 61"/>
          <p:cNvSpPr/>
          <p:nvPr/>
        </p:nvSpPr>
        <p:spPr>
          <a:xfrm>
            <a:off x="9253728" y="5376672"/>
            <a:ext cx="199339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7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Basic Literacy &amp; Numeracy</a:t>
            </a:r>
            <a:endParaRPr lang="en-US" sz="770" dirty="0"/>
          </a:p>
        </p:txBody>
      </p:sp>
      <p:sp>
        <p:nvSpPr>
          <p:cNvPr id="65" name="Text 62"/>
          <p:cNvSpPr/>
          <p:nvPr/>
        </p:nvSpPr>
        <p:spPr>
          <a:xfrm>
            <a:off x="731520" y="6108192"/>
            <a:ext cx="10287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Source note: shared NSDC course list contains many more sector-wise qualifications; course availability is program / scheme specific.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B21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0903" y="329184"/>
            <a:ext cx="1647739" cy="6583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298448"/>
            <a:ext cx="4846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5B43C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21 • CREATIVE + COMPETITION ACTIVITIES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548640" y="1636776"/>
            <a:ext cx="8595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Talent ko platform dijiye. Achievement ko recognition mein badliye.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566928" y="2542032"/>
            <a:ext cx="8503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7E9F7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SkillGrow India center activities can also include student-focused competitions and award moments.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640080" y="3246120"/>
            <a:ext cx="3246120" cy="155448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41248" y="3511296"/>
            <a:ext cx="548640" cy="548640"/>
          </a:xfrm>
          <a:prstGeom prst="ellipse">
            <a:avLst/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41248" y="35112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✎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841248" y="4187952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ESSAY WRITING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41248" y="4480560"/>
            <a:ext cx="2761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Writing + communication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4343400" y="3246120"/>
            <a:ext cx="3246120" cy="155448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544568" y="3511296"/>
            <a:ext cx="548640" cy="548640"/>
          </a:xfrm>
          <a:prstGeom prst="ellipse">
            <a:avLst/>
          </a:prstGeom>
          <a:solidFill>
            <a:srgbClr val="FFF2E8"/>
          </a:solidFill>
          <a:ln w="12700">
            <a:solidFill>
              <a:srgbClr val="FFF2E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544568" y="35112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◒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4544568" y="4187952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DRAWING COMPETITION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4544568" y="4480560"/>
            <a:ext cx="2761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Creativity + expression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8046720" y="3246120"/>
            <a:ext cx="3246120" cy="155448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247888" y="3511296"/>
            <a:ext cx="548640" cy="548640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47888" y="35112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♫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8247888" y="4187952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DANCE COMPETITION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8247888" y="4480560"/>
            <a:ext cx="27614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Performance + confidence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658368" y="5193792"/>
            <a:ext cx="10744200" cy="768096"/>
          </a:xfrm>
          <a:prstGeom prst="roundRect">
            <a:avLst>
              <a:gd name="adj" fmla="val NaN"/>
            </a:avLst>
          </a:prstGeom>
          <a:solidFill>
            <a:srgbClr val="F97316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96112" y="5394960"/>
            <a:ext cx="2148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AWARDS &amp; RECOGNITION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2944368" y="5321808"/>
            <a:ext cx="80101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Winners / participants ke liye competition award moments ko center events ka visible part banaya ja sakta hai.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2834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F9731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22 • CAREER SUPPORT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5303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100% Job Support — Training ke baad bhi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Goal: learner ko skill se interview readiness aur job opportunity tak continuously support karna.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621792" y="1828800"/>
            <a:ext cx="2487168" cy="2048256"/>
          </a:xfrm>
          <a:prstGeom prst="roundRect">
            <a:avLst>
              <a:gd name="adj" fmla="val 8036"/>
            </a:avLst>
          </a:prstGeom>
          <a:solidFill>
            <a:srgbClr val="EAF4FB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04672" y="2011680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04672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371600" y="2048256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804672" y="2670048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Course / project learning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804672" y="3127248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Knowledge + practical exposure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3163824" y="2660904"/>
            <a:ext cx="365760" cy="27432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410712" y="1828800"/>
            <a:ext cx="2487168" cy="2048256"/>
          </a:xfrm>
          <a:prstGeom prst="roundRect">
            <a:avLst>
              <a:gd name="adj" fmla="val 8036"/>
            </a:avLst>
          </a:prstGeom>
          <a:solidFill>
            <a:srgbClr val="FFF2E8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593592" y="2011680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593592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160520" y="2048256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PROFILE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3593592" y="2670048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Resume + profile readiness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3593592" y="3127248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Documents + interview basics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5952744" y="2660904"/>
            <a:ext cx="365760" cy="27432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199632" y="1828800"/>
            <a:ext cx="2487168" cy="2048256"/>
          </a:xfrm>
          <a:prstGeom prst="roundRect">
            <a:avLst>
              <a:gd name="adj" fmla="val 8036"/>
            </a:avLst>
          </a:prstGeom>
          <a:solidFill>
            <a:srgbClr val="EAF9F0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382512" y="2011680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3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6949440" y="2048256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INTERVIEW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6382512" y="2670048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Placement support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6382512" y="3127248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Interview / job drives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8741664" y="2660904"/>
            <a:ext cx="365760" cy="274320"/>
          </a:xfrm>
          <a:prstGeom prst="chevron">
            <a:avLst/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8988552" y="1828800"/>
            <a:ext cx="2487168" cy="2048256"/>
          </a:xfrm>
          <a:prstGeom prst="roundRect">
            <a:avLst>
              <a:gd name="adj" fmla="val 8036"/>
            </a:avLst>
          </a:prstGeom>
          <a:solidFill>
            <a:srgbClr val="E7FBF8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9171432" y="2011680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9171432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B8A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4</a:t>
            </a:r>
            <a:endParaRPr lang="en-US" sz="1500" dirty="0"/>
          </a:p>
        </p:txBody>
      </p:sp>
      <p:sp>
        <p:nvSpPr>
          <p:cNvPr id="30" name="Text 27"/>
          <p:cNvSpPr/>
          <p:nvPr/>
        </p:nvSpPr>
        <p:spPr>
          <a:xfrm>
            <a:off x="9738360" y="2048256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4B8A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JOIN</a:t>
            </a:r>
            <a:endParaRPr lang="en-US" sz="1000" dirty="0"/>
          </a:p>
        </p:txBody>
      </p:sp>
      <p:sp>
        <p:nvSpPr>
          <p:cNvPr id="31" name="Text 28"/>
          <p:cNvSpPr/>
          <p:nvPr/>
        </p:nvSpPr>
        <p:spPr>
          <a:xfrm>
            <a:off x="9171432" y="2670048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Joining support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9171432" y="3127248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Outcome tracking</a:t>
            </a:r>
            <a:endParaRPr lang="en-US" sz="900" dirty="0"/>
          </a:p>
        </p:txBody>
      </p:sp>
      <p:sp>
        <p:nvSpPr>
          <p:cNvPr id="33" name="Shape 30"/>
          <p:cNvSpPr/>
          <p:nvPr/>
        </p:nvSpPr>
        <p:spPr>
          <a:xfrm>
            <a:off x="640080" y="4297680"/>
            <a:ext cx="10863072" cy="1024128"/>
          </a:xfrm>
          <a:prstGeom prst="roundRect">
            <a:avLst>
              <a:gd name="adj" fmla="val NaN"/>
            </a:avLst>
          </a:prstGeom>
          <a:solidFill>
            <a:srgbClr val="0F3D6E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896112" y="4517136"/>
            <a:ext cx="1600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5B43C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PROGRAM EXAMPLES</a:t>
            </a:r>
            <a:endParaRPr lang="en-US" sz="800" dirty="0"/>
          </a:p>
        </p:txBody>
      </p:sp>
      <p:sp>
        <p:nvSpPr>
          <p:cNvPr id="35" name="Text 32"/>
          <p:cNvSpPr/>
          <p:nvPr/>
        </p:nvSpPr>
        <p:spPr>
          <a:xfrm>
            <a:off x="2633472" y="4443984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Infosys Data Entry • Food Handling • GEET employability pathway • Free Padhayi Saath Mein Kamayi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658368" y="5650992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“100% Job Support” is positioned as a support commitment; actual hiring depends on employer / program conditions.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2834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F9731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23 • CENTER GROWTH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5303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ko local skill hub ki tarah position kijiye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Education + projects + competitions = stronger community engagement proposition.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2514600" cy="1993392"/>
          </a:xfrm>
          <a:prstGeom prst="roundRect">
            <a:avLst>
              <a:gd name="adj" fmla="val 8257"/>
            </a:avLst>
          </a:prstGeom>
          <a:solidFill>
            <a:srgbClr val="EAF4FB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41248" y="199339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 HUB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841248" y="2523744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Regular training / vocational pathways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591056" y="3282696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591056" y="328269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⌂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3447288" y="1783080"/>
            <a:ext cx="2514600" cy="1993392"/>
          </a:xfrm>
          <a:prstGeom prst="roundRect">
            <a:avLst>
              <a:gd name="adj" fmla="val 8257"/>
            </a:avLst>
          </a:prstGeom>
          <a:solidFill>
            <a:srgbClr val="FFF2E8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630168" y="199339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PROJECT HUB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3630168" y="2523744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10 core project opportunities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4379976" y="3282696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379976" y="328269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◆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6236208" y="1783080"/>
            <a:ext cx="2514600" cy="1993392"/>
          </a:xfrm>
          <a:prstGeom prst="roundRect">
            <a:avLst>
              <a:gd name="adj" fmla="val 8257"/>
            </a:avLst>
          </a:prstGeom>
          <a:solidFill>
            <a:srgbClr val="EAF9F0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419088" y="199339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EVENT HUB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6419088" y="2523744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Drawing • Essay • Dance • Awards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7168896" y="3282696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168896" y="328269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★</a:t>
            </a:r>
            <a:endParaRPr lang="en-US" sz="1700" dirty="0"/>
          </a:p>
        </p:txBody>
      </p:sp>
      <p:sp>
        <p:nvSpPr>
          <p:cNvPr id="21" name="Shape 18"/>
          <p:cNvSpPr/>
          <p:nvPr/>
        </p:nvSpPr>
        <p:spPr>
          <a:xfrm>
            <a:off x="9025128" y="1783080"/>
            <a:ext cx="2514600" cy="1993392"/>
          </a:xfrm>
          <a:prstGeom prst="roundRect">
            <a:avLst>
              <a:gd name="adj" fmla="val 8257"/>
            </a:avLst>
          </a:prstGeom>
          <a:solidFill>
            <a:srgbClr val="E7FBF8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208008" y="199339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4B8A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CAREER HUB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9208008" y="2523744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Job support + employability focus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9957816" y="3282696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957816" y="328269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4B8A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700" dirty="0"/>
          </a:p>
        </p:txBody>
      </p:sp>
      <p:sp>
        <p:nvSpPr>
          <p:cNvPr id="26" name="Shape 23"/>
          <p:cNvSpPr/>
          <p:nvPr/>
        </p:nvSpPr>
        <p:spPr>
          <a:xfrm>
            <a:off x="713232" y="4251960"/>
            <a:ext cx="10625328" cy="1115568"/>
          </a:xfrm>
          <a:prstGeom prst="roundRect">
            <a:avLst>
              <a:gd name="adj" fmla="val 14754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32688" y="4517136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BENEFIT</a:t>
            </a:r>
            <a:endParaRPr lang="en-US" sz="800" dirty="0"/>
          </a:p>
        </p:txBody>
      </p:sp>
      <p:sp>
        <p:nvSpPr>
          <p:cNvPr id="28" name="Text 25"/>
          <p:cNvSpPr/>
          <p:nvPr/>
        </p:nvSpPr>
        <p:spPr>
          <a:xfrm>
            <a:off x="2304288" y="4407408"/>
            <a:ext cx="8394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One location can host multiple learner journeys — training, projects, community competitions and career support.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305" y="164592"/>
            <a:ext cx="1418886" cy="56692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352" y="28346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20" kern="0" dirty="0">
                <a:solidFill>
                  <a:srgbClr val="F97316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24 • TRUST &amp; BRANDING</a:t>
            </a:r>
            <a:endParaRPr lang="en-US" sz="800" dirty="0"/>
          </a:p>
        </p:txBody>
      </p:sp>
      <p:sp>
        <p:nvSpPr>
          <p:cNvPr id="4" name="Text 1"/>
          <p:cNvSpPr/>
          <p:nvPr/>
        </p:nvSpPr>
        <p:spPr>
          <a:xfrm>
            <a:off x="530352" y="5303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Branding mein clarity = credibility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Uploaded NSDC branding guidance ka core principle: accurate, transparent communication.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5212080" cy="3474720"/>
          </a:xfrm>
          <a:prstGeom prst="roundRect">
            <a:avLst>
              <a:gd name="adj" fmla="val NaN"/>
            </a:avLst>
          </a:prstGeom>
          <a:solidFill>
            <a:srgbClr val="0F3D6E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14400" y="1993392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5B43C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DO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914400" y="24871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24871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1261872" y="2478024"/>
            <a:ext cx="4087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Program ki actual affiliation / scope ko factual rakhein.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914400" y="3054096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14400" y="3054096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1261872" y="3044952"/>
            <a:ext cx="4087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Applicable NSDC programs ke liye approved branding guidance follow karein.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914400" y="36210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14400" y="36210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261872" y="3611880"/>
            <a:ext cx="4087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Training centre par required branding placements ko authorized format mein use karein.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914400" y="418795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14400" y="418795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1261872" y="4178808"/>
            <a:ext cx="4087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Partner status ke claims ko written approval / eligibility ke according hi present karein.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6126480" y="1737360"/>
            <a:ext cx="5212080" cy="347472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382512" y="1993392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D72638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DON'T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6382512" y="2487168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382512" y="248716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D72638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6729984" y="2478024"/>
            <a:ext cx="4087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NSDC / Skill India logo ko unauthorized programs par use na karein.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6382512" y="3054096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382512" y="3054096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D72638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6729984" y="3044952"/>
            <a:ext cx="4087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Logo ka color / proportions alter na karein.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6382512" y="3621024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382512" y="362102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D72638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6729984" y="3611880"/>
            <a:ext cx="4087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Premature public announcements ya unsupported claims se bachein.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6382512" y="4187952"/>
            <a:ext cx="237744" cy="237744"/>
          </a:xfrm>
          <a:prstGeom prst="ellipse">
            <a:avLst/>
          </a:prstGeom>
          <a:solidFill>
            <a:srgbClr val="EAF9F0"/>
          </a:solidFill>
          <a:ln w="12700">
            <a:solidFill>
              <a:srgbClr val="EAF9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382512" y="418795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D72638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✓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6729984" y="4178808"/>
            <a:ext cx="4087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02A4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Center brochure / ads mein affiliation language ko exact rakhein.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713232" y="5650992"/>
            <a:ext cx="7863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5B7083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Reference: NSDC Branding &amp; Communication Guidelines • Updated August 2019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F3D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58200" y="0"/>
            <a:ext cx="3657600" cy="3657600"/>
          </a:xfrm>
          <a:prstGeom prst="ellipse">
            <a:avLst/>
          </a:prstGeom>
          <a:solidFill>
            <a:srgbClr val="1B5C8F">
              <a:alpha val="92000"/>
            </a:srgbClr>
          </a:solidFill>
          <a:ln w="12700">
            <a:solidFill>
              <a:srgbClr val="1B5C8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058400" y="4709160"/>
            <a:ext cx="1600200" cy="1600200"/>
          </a:xfrm>
          <a:prstGeom prst="ellipse">
            <a:avLst/>
          </a:prstGeom>
          <a:solidFill>
            <a:srgbClr val="F97316"/>
          </a:solidFill>
          <a:ln w="12700">
            <a:solidFill>
              <a:srgbClr val="F97316">
                <a:alpha val="0"/>
              </a:srgbClr>
            </a:solidFill>
            <a:prstDash val="solid"/>
          </a:ln>
        </p:spPr>
      </p:sp>
      <p:pic>
        <p:nvPicPr>
          <p:cNvPr id="4" name="Image 0" descr="/mnt/data/skill-grow-logo(1).web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327" y="512064"/>
            <a:ext cx="1922362" cy="7680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03504" y="157276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5B43C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BANIYE SKILLGROW INDIA CENTER PARTNER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03504" y="1993392"/>
            <a:ext cx="74066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Aap space dijiye.</a:t>
            </a:r>
            <a:endParaRPr lang="en-US" sz="2800" dirty="0"/>
          </a:p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SkillGrow India opportunities ko center tak laaye.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621792" y="3310128"/>
            <a:ext cx="7863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D7E9F7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10+ skill / employment opportunities • vocational pathways • competitions • awards • 100% job support focus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21792" y="4297680"/>
            <a:ext cx="4754880" cy="1060704"/>
          </a:xfrm>
          <a:prstGeom prst="roundRect">
            <a:avLst>
              <a:gd name="adj" fmla="val NaN"/>
            </a:avLst>
          </a:prstGeom>
          <a:solidFill>
            <a:srgbClr val="FFFFFF"/>
          </a:solidFill>
          <a:ln w="10160">
            <a:solidFill>
              <a:srgbClr val="DCE6E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77824" y="4526280"/>
            <a:ext cx="777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97316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WEBSITE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1737360" y="4462272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3D6E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skillgrowindia.com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961888" y="4425696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5B43C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Partnership Helpline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5961888" y="4718304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9198235552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973568" y="574243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Learn • Skill • Grow • Work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21792" y="5897880"/>
            <a:ext cx="6949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750" dirty="0">
                <a:solidFill>
                  <a:srgbClr val="BFD5E7"/>
                </a:solidFill>
                <a:latin typeface="Noto Sans Devanagari" pitchFamily="34" charset="0"/>
                <a:ea typeface="Noto Sans Devanagari" pitchFamily="34" charset="-122"/>
                <a:cs typeface="Noto Sans Devanagari" pitchFamily="34" charset="-120"/>
              </a:rPr>
              <a:t>*Project-wise benefits, eligibility, batch sizes, payout and job outcomes remain subject to applicable program terms / verification.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23192" y="646480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l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Devanaga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Devanaga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SkillGrow India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SkillGrow India – Center Partnership &amp; Career Ecosystem</dc:title>
  <dc:subject>Center Partnership Programs &amp; Career Ecosystem</dc:subject>
  <dc:creator>SkillGrow India</dc:creator>
  <cp:lastModifiedBy>SkillGrow India</cp:lastModifiedBy>
  <cp:revision>1</cp:revision>
  <dcterms:created xsi:type="dcterms:W3CDTF">2026-09-11T06:55:22Z</dcterms:created>
  <dcterms:modified xsi:type="dcterms:W3CDTF">2026-09-11T06:55:22Z</dcterms:modified>
</cp:coreProperties>
</file>